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16"/>
  </p:notesMasterIdLst>
  <p:sldIdLst>
    <p:sldId id="256" r:id="rId2"/>
    <p:sldId id="258" r:id="rId3"/>
    <p:sldId id="259" r:id="rId4"/>
    <p:sldId id="261" r:id="rId5"/>
    <p:sldId id="285" r:id="rId6"/>
    <p:sldId id="269" r:id="rId7"/>
    <p:sldId id="273" r:id="rId8"/>
    <p:sldId id="274" r:id="rId9"/>
    <p:sldId id="288" r:id="rId10"/>
    <p:sldId id="292" r:id="rId11"/>
    <p:sldId id="291" r:id="rId12"/>
    <p:sldId id="290" r:id="rId13"/>
    <p:sldId id="289" r:id="rId14"/>
    <p:sldId id="29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17"/>
    <p:restoredTop sz="93415"/>
  </p:normalViewPr>
  <p:slideViewPr>
    <p:cSldViewPr snapToGrid="0" snapToObjects="1">
      <p:cViewPr varScale="1">
        <p:scale>
          <a:sx n="80" d="100"/>
          <a:sy n="80" d="100"/>
        </p:scale>
        <p:origin x="63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2.png>
</file>

<file path=ppt/media/image3.png>
</file>

<file path=ppt/media/image4.png>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B82F01-6AED-B140-A61E-9CBCAAFC0E09}" type="datetimeFigureOut">
              <a:rPr lang="en-US" smtClean="0"/>
              <a:t>12/12/2019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0B2CE9-5BAF-9046-A3D6-3E8FFF64C6C1}" type="slidenum">
              <a:rPr lang="en-US" smtClean="0"/>
              <a:t>‹N°›</a:t>
            </a:fld>
            <a:endParaRPr lang="en-US"/>
          </a:p>
        </p:txBody>
      </p:sp>
    </p:spTree>
    <p:extLst>
      <p:ext uri="{BB962C8B-B14F-4D97-AF65-F5344CB8AC3E}">
        <p14:creationId xmlns:p14="http://schemas.microsoft.com/office/powerpoint/2010/main" val="892654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0B2CE9-5BAF-9046-A3D6-3E8FFF64C6C1}" type="slidenum">
              <a:rPr lang="en-US" smtClean="0"/>
              <a:t>2</a:t>
            </a:fld>
            <a:endParaRPr lang="en-US"/>
          </a:p>
        </p:txBody>
      </p:sp>
    </p:spTree>
    <p:extLst>
      <p:ext uri="{BB962C8B-B14F-4D97-AF65-F5344CB8AC3E}">
        <p14:creationId xmlns:p14="http://schemas.microsoft.com/office/powerpoint/2010/main" val="915241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0B2CE9-5BAF-9046-A3D6-3E8FFF64C6C1}" type="slidenum">
              <a:rPr lang="en-US" smtClean="0"/>
              <a:t>3</a:t>
            </a:fld>
            <a:endParaRPr lang="en-US"/>
          </a:p>
        </p:txBody>
      </p:sp>
    </p:spTree>
    <p:extLst>
      <p:ext uri="{BB962C8B-B14F-4D97-AF65-F5344CB8AC3E}">
        <p14:creationId xmlns:p14="http://schemas.microsoft.com/office/powerpoint/2010/main" val="1448212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above figure shows the exact stack trace of how the backtracking program solves,</a:t>
            </a:r>
            <a:r>
              <a:rPr lang="en-US" sz="1200" kern="1200" baseline="0" dirty="0">
                <a:solidFill>
                  <a:schemeClr val="tx1"/>
                </a:solidFill>
                <a:effectLst/>
                <a:latin typeface="+mn-lt"/>
                <a:ea typeface="+mn-ea"/>
                <a:cs typeface="+mn-cs"/>
              </a:rPr>
              <a:t> for example, </a:t>
            </a:r>
            <a:r>
              <a:rPr lang="en-US" sz="1200" kern="1200" dirty="0">
                <a:solidFill>
                  <a:schemeClr val="tx1"/>
                </a:solidFill>
                <a:effectLst/>
                <a:latin typeface="+mn-lt"/>
                <a:ea typeface="+mn-ea"/>
                <a:cs typeface="+mn-cs"/>
              </a:rPr>
              <a:t>the 4 x 4 chessboard to get the 2 possible solutions. The numbers shown indicate the flow of control</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(helped us map the values</a:t>
            </a:r>
            <a:r>
              <a:rPr lang="en-US" sz="1200" kern="1200" baseline="0" dirty="0">
                <a:solidFill>
                  <a:schemeClr val="tx1"/>
                </a:solidFill>
                <a:effectLst/>
                <a:latin typeface="+mn-lt"/>
                <a:ea typeface="+mn-ea"/>
                <a:cs typeface="+mn-cs"/>
              </a:rPr>
              <a:t> in each square</a:t>
            </a:r>
            <a:r>
              <a:rPr lang="en-US" sz="1200" kern="1200" dirty="0">
                <a:solidFill>
                  <a:schemeClr val="tx1"/>
                </a:solidFill>
                <a:effectLst/>
                <a:latin typeface="+mn-lt"/>
                <a:ea typeface="+mn-ea"/>
                <a:cs typeface="+mn-cs"/>
              </a:rPr>
              <a:t>). Indicates</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when a function returns to a previous step,</a:t>
            </a:r>
            <a:r>
              <a:rPr lang="en-US" sz="1200" kern="1200" baseline="0" dirty="0">
                <a:solidFill>
                  <a:schemeClr val="tx1"/>
                </a:solidFill>
                <a:effectLst/>
                <a:latin typeface="+mn-lt"/>
                <a:ea typeface="+mn-ea"/>
                <a:cs typeface="+mn-cs"/>
              </a:rPr>
              <a:t> i.e. the </a:t>
            </a:r>
            <a:r>
              <a:rPr lang="en-US" sz="1200" kern="1200" dirty="0">
                <a:solidFill>
                  <a:schemeClr val="tx1"/>
                </a:solidFill>
                <a:effectLst/>
                <a:latin typeface="+mn-lt"/>
                <a:ea typeface="+mn-ea"/>
                <a:cs typeface="+mn-cs"/>
              </a:rPr>
              <a:t>algorithm backtracks. Here</a:t>
            </a:r>
            <a:r>
              <a:rPr lang="en-US" sz="1200" kern="1200" baseline="0" dirty="0">
                <a:solidFill>
                  <a:schemeClr val="tx1"/>
                </a:solidFill>
                <a:effectLst/>
                <a:latin typeface="+mn-lt"/>
                <a:ea typeface="+mn-ea"/>
                <a:cs typeface="+mn-cs"/>
              </a:rPr>
              <a:t> t</a:t>
            </a:r>
            <a:r>
              <a:rPr lang="en-US" sz="1200" kern="1200" dirty="0">
                <a:solidFill>
                  <a:schemeClr val="tx1"/>
                </a:solidFill>
                <a:effectLst/>
                <a:latin typeface="+mn-lt"/>
                <a:ea typeface="+mn-ea"/>
                <a:cs typeface="+mn-cs"/>
              </a:rPr>
              <a:t>he function returns from 12 to 13. The algorithm backtracks from 2 to 3 to 4 as no further expansion of 2 gives any valid solutions, the algorithm backtracks. </a:t>
            </a:r>
            <a:endParaRPr lang="en-US" dirty="0"/>
          </a:p>
          <a:p>
            <a:endParaRPr lang="en-US" dirty="0"/>
          </a:p>
        </p:txBody>
      </p:sp>
      <p:sp>
        <p:nvSpPr>
          <p:cNvPr id="4" name="Slide Number Placeholder 3"/>
          <p:cNvSpPr>
            <a:spLocks noGrp="1"/>
          </p:cNvSpPr>
          <p:nvPr>
            <p:ph type="sldNum" sz="quarter" idx="10"/>
          </p:nvPr>
        </p:nvSpPr>
        <p:spPr/>
        <p:txBody>
          <a:bodyPr/>
          <a:lstStyle/>
          <a:p>
            <a:fld id="{B20B2CE9-5BAF-9046-A3D6-3E8FFF64C6C1}" type="slidenum">
              <a:rPr lang="en-US" smtClean="0"/>
              <a:t>5</a:t>
            </a:fld>
            <a:endParaRPr lang="en-US"/>
          </a:p>
        </p:txBody>
      </p:sp>
    </p:spTree>
    <p:extLst>
      <p:ext uri="{BB962C8B-B14F-4D97-AF65-F5344CB8AC3E}">
        <p14:creationId xmlns:p14="http://schemas.microsoft.com/office/powerpoint/2010/main" val="19174480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 enhancement of backtracking </a:t>
            </a:r>
            <a:endParaRPr lang="en-US" dirty="0">
              <a:effectLst/>
            </a:endParaRPr>
          </a:p>
          <a:p>
            <a:r>
              <a:rPr lang="en-US" sz="1200" kern="1200" dirty="0">
                <a:solidFill>
                  <a:schemeClr val="tx1"/>
                </a:solidFill>
                <a:effectLst/>
                <a:latin typeface="+mn-lt"/>
                <a:ea typeface="+mn-ea"/>
                <a:cs typeface="+mn-cs"/>
              </a:rPr>
              <a:t> </a:t>
            </a:r>
            <a:endParaRPr lang="en-US" dirty="0">
              <a:effectLst/>
            </a:endParaRPr>
          </a:p>
          <a:p>
            <a:r>
              <a:rPr lang="en-US" sz="1200" kern="1200" dirty="0">
                <a:solidFill>
                  <a:schemeClr val="tx1"/>
                </a:solidFill>
                <a:effectLst/>
                <a:latin typeface="+mn-lt"/>
                <a:ea typeface="+mn-ea"/>
                <a:cs typeface="+mn-cs"/>
              </a:rPr>
              <a:t> For each node (partial solution) of a state-space tree, computes a bound on the value of the objective function for all descendants of the node (extensions of the partial solution) </a:t>
            </a:r>
            <a:endParaRPr lang="en-US" dirty="0">
              <a:effectLst/>
            </a:endParaRPr>
          </a:p>
          <a:p>
            <a:r>
              <a:rPr lang="en-US" sz="1200" kern="1200" dirty="0">
                <a:solidFill>
                  <a:schemeClr val="tx1"/>
                </a:solidFill>
                <a:effectLst/>
                <a:latin typeface="+mn-lt"/>
                <a:ea typeface="+mn-ea"/>
                <a:cs typeface="+mn-cs"/>
              </a:rPr>
              <a:t> Uses the bound for: </a:t>
            </a:r>
            <a:endParaRPr lang="en-US" dirty="0">
              <a:effectLst/>
            </a:endParaRPr>
          </a:p>
          <a:p>
            <a:r>
              <a:rPr lang="en-US" sz="1200" kern="1200" dirty="0">
                <a:solidFill>
                  <a:schemeClr val="tx1"/>
                </a:solidFill>
                <a:effectLst/>
                <a:latin typeface="+mn-lt"/>
                <a:ea typeface="+mn-ea"/>
                <a:cs typeface="+mn-cs"/>
              </a:rPr>
              <a:t>	– ruling out certain nodes as “nonpromising” to prune the tree – if a node’s bound is not better than the best solution seen so far </a:t>
            </a:r>
            <a:endParaRPr lang="en-US" dirty="0">
              <a:effectLst/>
            </a:endParaRPr>
          </a:p>
          <a:p>
            <a:r>
              <a:rPr lang="en-US" sz="1200" kern="1200" dirty="0">
                <a:solidFill>
                  <a:schemeClr val="tx1"/>
                </a:solidFill>
                <a:effectLst/>
                <a:latin typeface="+mn-lt"/>
                <a:ea typeface="+mn-ea"/>
                <a:cs typeface="+mn-cs"/>
              </a:rPr>
              <a:t>	– guiding the search through state-space </a:t>
            </a:r>
            <a:endParaRPr lang="en-US" dirty="0">
              <a:effectLst/>
            </a:endParaRPr>
          </a:p>
          <a:p>
            <a:endParaRPr lang="en-US" dirty="0"/>
          </a:p>
        </p:txBody>
      </p:sp>
      <p:sp>
        <p:nvSpPr>
          <p:cNvPr id="4" name="Slide Number Placeholder 3"/>
          <p:cNvSpPr>
            <a:spLocks noGrp="1"/>
          </p:cNvSpPr>
          <p:nvPr>
            <p:ph type="sldNum" sz="quarter" idx="10"/>
          </p:nvPr>
        </p:nvSpPr>
        <p:spPr/>
        <p:txBody>
          <a:bodyPr/>
          <a:lstStyle/>
          <a:p>
            <a:fld id="{B20B2CE9-5BAF-9046-A3D6-3E8FFF64C6C1}" type="slidenum">
              <a:rPr lang="en-US" smtClean="0"/>
              <a:t>7</a:t>
            </a:fld>
            <a:endParaRPr lang="en-US"/>
          </a:p>
        </p:txBody>
      </p:sp>
    </p:spTree>
    <p:extLst>
      <p:ext uri="{BB962C8B-B14F-4D97-AF65-F5344CB8AC3E}">
        <p14:creationId xmlns:p14="http://schemas.microsoft.com/office/powerpoint/2010/main" val="831200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0B2CE9-5BAF-9046-A3D6-3E8FFF64C6C1}" type="slidenum">
              <a:rPr lang="en-US" smtClean="0"/>
              <a:t>8</a:t>
            </a:fld>
            <a:endParaRPr lang="en-US"/>
          </a:p>
        </p:txBody>
      </p:sp>
    </p:spTree>
    <p:extLst>
      <p:ext uri="{BB962C8B-B14F-4D97-AF65-F5344CB8AC3E}">
        <p14:creationId xmlns:p14="http://schemas.microsoft.com/office/powerpoint/2010/main" val="9891124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77726198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F295FA-AE61-C14C-A4B8-14A45F1D7845}" type="datetimeFigureOut">
              <a:rPr lang="en-US" smtClean="0"/>
              <a:t>12/12/2019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874989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21279450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80134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713595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4953869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747053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ADDAD-1F31-A44B-9E21-6A4139F90E73}" type="slidenum">
              <a:rPr lang="en-US" smtClean="0"/>
              <a:t>‹N°›</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6630249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6765675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299073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F295FA-AE61-C14C-A4B8-14A45F1D7845}"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410849333"/>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AF295FA-AE61-C14C-A4B8-14A45F1D7845}" type="datetimeFigureOut">
              <a:rPr lang="en-US" smtClean="0"/>
              <a:t>12/12/2019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77779320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F295FA-AE61-C14C-A4B8-14A45F1D7845}" type="datetimeFigureOut">
              <a:rPr lang="en-US" smtClean="0"/>
              <a:t>12/12/2019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43039891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AF295FA-AE61-C14C-A4B8-14A45F1D7845}" type="datetimeFigureOut">
              <a:rPr lang="en-US" smtClean="0"/>
              <a:t>12/12/2019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7826535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AF295FA-AE61-C14C-A4B8-14A45F1D7845}" type="datetimeFigureOut">
              <a:rPr lang="en-US" smtClean="0"/>
              <a:t>12/12/2019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513032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F295FA-AE61-C14C-A4B8-14A45F1D7845}" type="datetimeFigureOut">
              <a:rPr lang="en-US" smtClean="0"/>
              <a:t>12/12/2019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117512794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F295FA-AE61-C14C-A4B8-14A45F1D7845}" type="datetimeFigureOut">
              <a:rPr lang="en-US" smtClean="0"/>
              <a:t>12/12/2019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EADDAD-1F31-A44B-9E21-6A4139F90E73}" type="slidenum">
              <a:rPr lang="en-US" smtClean="0"/>
              <a:t>‹N°›</a:t>
            </a:fld>
            <a:endParaRPr lang="en-US"/>
          </a:p>
        </p:txBody>
      </p:sp>
    </p:spTree>
    <p:extLst>
      <p:ext uri="{BB962C8B-B14F-4D97-AF65-F5344CB8AC3E}">
        <p14:creationId xmlns:p14="http://schemas.microsoft.com/office/powerpoint/2010/main" val="2115720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AF295FA-AE61-C14C-A4B8-14A45F1D7845}" type="datetimeFigureOut">
              <a:rPr lang="en-US" smtClean="0"/>
              <a:t>12/12/2019</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5EADDAD-1F31-A44B-9E21-6A4139F90E73}" type="slidenum">
              <a:rPr lang="en-US" smtClean="0"/>
              <a:t>‹N°›</a:t>
            </a:fld>
            <a:endParaRPr lang="en-US"/>
          </a:p>
        </p:txBody>
      </p:sp>
    </p:spTree>
    <p:extLst>
      <p:ext uri="{BB962C8B-B14F-4D97-AF65-F5344CB8AC3E}">
        <p14:creationId xmlns:p14="http://schemas.microsoft.com/office/powerpoint/2010/main" val="1552106927"/>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The N-queens problem</a:t>
            </a:r>
          </a:p>
        </p:txBody>
      </p:sp>
    </p:spTree>
    <p:extLst>
      <p:ext uri="{BB962C8B-B14F-4D97-AF65-F5344CB8AC3E}">
        <p14:creationId xmlns:p14="http://schemas.microsoft.com/office/powerpoint/2010/main" val="4454045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8857EDB-6A21-472C-ADB2-D8923F697F7A}"/>
              </a:ext>
            </a:extLst>
          </p:cNvPr>
          <p:cNvSpPr>
            <a:spLocks noGrp="1"/>
          </p:cNvSpPr>
          <p:nvPr>
            <p:ph type="title"/>
          </p:nvPr>
        </p:nvSpPr>
        <p:spPr/>
        <p:txBody>
          <a:bodyPr/>
          <a:lstStyle/>
          <a:p>
            <a:r>
              <a:rPr lang="en-GB" dirty="0"/>
              <a:t>Python implementation of BB N-queen Solutions</a:t>
            </a:r>
          </a:p>
        </p:txBody>
      </p:sp>
      <p:sp>
        <p:nvSpPr>
          <p:cNvPr id="4" name="Rectangle 3">
            <a:extLst>
              <a:ext uri="{FF2B5EF4-FFF2-40B4-BE49-F238E27FC236}">
                <a16:creationId xmlns:a16="http://schemas.microsoft.com/office/drawing/2014/main" id="{580C1154-6F1D-45CD-BF73-623C92FC1D82}"/>
              </a:ext>
            </a:extLst>
          </p:cNvPr>
          <p:cNvSpPr/>
          <p:nvPr/>
        </p:nvSpPr>
        <p:spPr>
          <a:xfrm>
            <a:off x="3048000" y="3361568"/>
            <a:ext cx="6096000" cy="1477328"/>
          </a:xfrm>
          <a:prstGeom prst="rect">
            <a:avLst/>
          </a:prstGeom>
        </p:spPr>
        <p:txBody>
          <a:bodyPr>
            <a:spAutoFit/>
          </a:bodyPr>
          <a:lstStyle/>
          <a:p>
            <a:r>
              <a:rPr lang="en-US" dirty="0">
                <a:solidFill>
                  <a:srgbClr val="C586C0"/>
                </a:solidFill>
                <a:latin typeface="Consolas" panose="020B0609020204030204" pitchFamily="49" charset="0"/>
              </a:rPr>
              <a:t>if</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__name__</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"__main__"</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N = </a:t>
            </a:r>
            <a:r>
              <a:rPr lang="en-US" dirty="0">
                <a:solidFill>
                  <a:srgbClr val="4EC9B0"/>
                </a:solidFill>
                <a:latin typeface="Consolas" panose="020B0609020204030204" pitchFamily="49" charset="0"/>
              </a:rPr>
              <a:t>int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input</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6A9955"/>
                </a:solidFill>
                <a:latin typeface="Consolas" panose="020B0609020204030204" pitchFamily="49" charset="0"/>
              </a:rPr>
              <a:t># Driver Code</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    </a:t>
            </a:r>
            <a:r>
              <a:rPr lang="en-US" dirty="0" err="1">
                <a:solidFill>
                  <a:srgbClr val="D4D4D4"/>
                </a:solidFill>
                <a:latin typeface="Consolas" panose="020B0609020204030204" pitchFamily="49" charset="0"/>
              </a:rPr>
              <a:t>solveNQueens</a:t>
            </a:r>
            <a:r>
              <a:rPr lang="en-US" dirty="0">
                <a:solidFill>
                  <a:srgbClr val="D4D4D4"/>
                </a:solidFill>
                <a:latin typeface="Consolas" panose="020B0609020204030204" pitchFamily="49" charset="0"/>
              </a:rPr>
              <a:t>()</a:t>
            </a:r>
          </a:p>
          <a:p>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812127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8857EDB-6A21-472C-ADB2-D8923F697F7A}"/>
              </a:ext>
            </a:extLst>
          </p:cNvPr>
          <p:cNvSpPr>
            <a:spLocks noGrp="1"/>
          </p:cNvSpPr>
          <p:nvPr>
            <p:ph type="title"/>
          </p:nvPr>
        </p:nvSpPr>
        <p:spPr>
          <a:xfrm>
            <a:off x="685801" y="609600"/>
            <a:ext cx="10131425" cy="1456267"/>
          </a:xfrm>
        </p:spPr>
        <p:txBody>
          <a:bodyPr/>
          <a:lstStyle/>
          <a:p>
            <a:r>
              <a:rPr lang="en-GB" dirty="0"/>
              <a:t>Python implementation of BB N-queen Solutions</a:t>
            </a:r>
          </a:p>
        </p:txBody>
      </p:sp>
      <p:sp>
        <p:nvSpPr>
          <p:cNvPr id="5" name="Rectangle 4">
            <a:extLst>
              <a:ext uri="{FF2B5EF4-FFF2-40B4-BE49-F238E27FC236}">
                <a16:creationId xmlns:a16="http://schemas.microsoft.com/office/drawing/2014/main" id="{CF5F6B0E-7058-4777-8CA3-B0B9F18768E2}"/>
              </a:ext>
            </a:extLst>
          </p:cNvPr>
          <p:cNvSpPr/>
          <p:nvPr/>
        </p:nvSpPr>
        <p:spPr>
          <a:xfrm>
            <a:off x="2647949" y="1813174"/>
            <a:ext cx="8858250" cy="5047536"/>
          </a:xfrm>
          <a:prstGeom prst="rect">
            <a:avLst/>
          </a:prstGeom>
        </p:spPr>
        <p:txBody>
          <a:bodyPr wrap="square">
            <a:spAutoFit/>
          </a:bodyPr>
          <a:lstStyle/>
          <a:p>
            <a:r>
              <a:rPr lang="fr-FR" sz="1400" dirty="0" err="1">
                <a:solidFill>
                  <a:srgbClr val="569CD6"/>
                </a:solidFill>
                <a:latin typeface="Consolas" panose="020B0609020204030204" pitchFamily="49" charset="0"/>
              </a:rPr>
              <a:t>def</a:t>
            </a:r>
            <a:r>
              <a:rPr lang="fr-FR" sz="1400" dirty="0">
                <a:solidFill>
                  <a:srgbClr val="D4D4D4"/>
                </a:solidFill>
                <a:latin typeface="Consolas" panose="020B0609020204030204" pitchFamily="49" charset="0"/>
              </a:rPr>
              <a:t> </a:t>
            </a:r>
            <a:r>
              <a:rPr lang="fr-FR" sz="1400" dirty="0" err="1">
                <a:solidFill>
                  <a:srgbClr val="DCDCAA"/>
                </a:solidFill>
                <a:latin typeface="Consolas" panose="020B0609020204030204" pitchFamily="49" charset="0"/>
              </a:rPr>
              <a:t>solveNQueens</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board</a:t>
            </a:r>
            <a:r>
              <a:rPr lang="fr-FR" sz="1400" dirty="0">
                <a:solidFill>
                  <a:srgbClr val="D4D4D4"/>
                </a:solidFill>
                <a:latin typeface="Consolas" panose="020B0609020204030204" pitchFamily="49" charset="0"/>
              </a:rPr>
              <a:t> = [[</a:t>
            </a:r>
            <a:r>
              <a:rPr lang="fr-FR" sz="1400" dirty="0">
                <a:solidFill>
                  <a:srgbClr val="B5CEA8"/>
                </a:solidFill>
                <a:latin typeface="Consolas" panose="020B0609020204030204" pitchFamily="49" charset="0"/>
              </a:rPr>
              <a:t>0</a:t>
            </a:r>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i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j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board</a:t>
            </a:r>
            <a:r>
              <a:rPr lang="fr-FR" sz="1400" dirty="0">
                <a:solidFill>
                  <a:srgbClr val="D4D4D4"/>
                </a:solidFill>
                <a:latin typeface="Consolas" panose="020B0609020204030204" pitchFamily="49" charset="0"/>
              </a:rPr>
              <a:t>[</a:t>
            </a:r>
            <a:r>
              <a:rPr lang="fr-FR" sz="1400" dirty="0">
                <a:solidFill>
                  <a:srgbClr val="B5CEA8"/>
                </a:solidFill>
                <a:latin typeface="Consolas" panose="020B0609020204030204" pitchFamily="49" charset="0"/>
              </a:rPr>
              <a:t>0</a:t>
            </a:r>
            <a:r>
              <a:rPr lang="fr-FR" sz="1400" dirty="0">
                <a:solidFill>
                  <a:srgbClr val="D4D4D4"/>
                </a:solidFill>
                <a:latin typeface="Consolas" panose="020B0609020204030204" pitchFamily="49" charset="0"/>
              </a:rPr>
              <a:t>][</a:t>
            </a:r>
            <a:r>
              <a:rPr lang="fr-FR" sz="1400" dirty="0">
                <a:solidFill>
                  <a:srgbClr val="B5CEA8"/>
                </a:solidFill>
                <a:latin typeface="Consolas" panose="020B0609020204030204" pitchFamily="49" charset="0"/>
              </a:rPr>
              <a:t>0</a:t>
            </a:r>
            <a:r>
              <a:rPr lang="fr-FR" sz="1400" dirty="0">
                <a:solidFill>
                  <a:srgbClr val="D4D4D4"/>
                </a:solidFill>
                <a:latin typeface="Consolas" panose="020B0609020204030204" pitchFamily="49" charset="0"/>
              </a:rPr>
              <a:t>] = </a:t>
            </a:r>
            <a:r>
              <a:rPr lang="fr-FR" sz="1400" dirty="0">
                <a:solidFill>
                  <a:srgbClr val="B5CEA8"/>
                </a:solidFill>
                <a:latin typeface="Consolas" panose="020B0609020204030204" pitchFamily="49" charset="0"/>
              </a:rPr>
              <a:t>1</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a:t>
            </a:r>
            <a:r>
              <a:rPr lang="fr-FR" sz="1400" dirty="0">
                <a:solidFill>
                  <a:srgbClr val="D4D4D4"/>
                </a:solidFill>
                <a:latin typeface="Consolas" panose="020B0609020204030204" pitchFamily="49" charset="0"/>
              </a:rPr>
              <a:t> = [[</a:t>
            </a:r>
            <a:r>
              <a:rPr lang="fr-FR" sz="1400" dirty="0">
                <a:solidFill>
                  <a:srgbClr val="B5CEA8"/>
                </a:solidFill>
                <a:latin typeface="Consolas" panose="020B0609020204030204" pitchFamily="49" charset="0"/>
              </a:rPr>
              <a:t>0</a:t>
            </a:r>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i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j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a:t>
            </a:r>
            <a:r>
              <a:rPr lang="fr-FR" sz="1400" dirty="0">
                <a:solidFill>
                  <a:srgbClr val="D4D4D4"/>
                </a:solidFill>
                <a:latin typeface="Consolas" panose="020B0609020204030204" pitchFamily="49" charset="0"/>
              </a:rPr>
              <a:t> = [[</a:t>
            </a:r>
            <a:r>
              <a:rPr lang="fr-FR" sz="1400" dirty="0">
                <a:solidFill>
                  <a:srgbClr val="B5CEA8"/>
                </a:solidFill>
                <a:latin typeface="Consolas" panose="020B0609020204030204" pitchFamily="49" charset="0"/>
              </a:rPr>
              <a:t>0</a:t>
            </a:r>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i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j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rowLookup</a:t>
            </a:r>
            <a:r>
              <a:rPr lang="fr-FR" sz="1400" dirty="0">
                <a:solidFill>
                  <a:srgbClr val="D4D4D4"/>
                </a:solidFill>
                <a:latin typeface="Consolas" panose="020B0609020204030204" pitchFamily="49" charset="0"/>
              </a:rPr>
              <a:t> = [</a:t>
            </a:r>
            <a:r>
              <a:rPr lang="fr-FR" sz="1400" dirty="0">
                <a:solidFill>
                  <a:srgbClr val="569CD6"/>
                </a:solidFill>
                <a:latin typeface="Consolas" panose="020B0609020204030204" pitchFamily="49" charset="0"/>
              </a:rPr>
              <a:t>False</a:t>
            </a:r>
            <a:r>
              <a:rPr lang="fr-FR" sz="1400" dirty="0">
                <a:solidFill>
                  <a:srgbClr val="D4D4D4"/>
                </a:solidFill>
                <a:latin typeface="Consolas" panose="020B0609020204030204" pitchFamily="49" charset="0"/>
              </a:rPr>
              <a:t>] * N</a:t>
            </a:r>
          </a:p>
          <a:p>
            <a:r>
              <a:rPr lang="fr-FR" sz="1400" dirty="0">
                <a:solidFill>
                  <a:srgbClr val="D4D4D4"/>
                </a:solidFill>
                <a:latin typeface="Consolas" panose="020B0609020204030204" pitchFamily="49" charset="0"/>
              </a:rPr>
              <a:t>    x = </a:t>
            </a:r>
            <a:r>
              <a:rPr lang="fr-FR" sz="1400" dirty="0">
                <a:solidFill>
                  <a:srgbClr val="B5CEA8"/>
                </a:solidFill>
                <a:latin typeface="Consolas" panose="020B0609020204030204" pitchFamily="49" charset="0"/>
              </a:rPr>
              <a:t>2</a:t>
            </a:r>
            <a:r>
              <a:rPr lang="fr-FR" sz="1400" dirty="0">
                <a:solidFill>
                  <a:srgbClr val="D4D4D4"/>
                </a:solidFill>
                <a:latin typeface="Consolas" panose="020B0609020204030204" pitchFamily="49" charset="0"/>
              </a:rPr>
              <a:t> * N - </a:t>
            </a:r>
            <a:r>
              <a:rPr lang="fr-FR" sz="1400" dirty="0">
                <a:solidFill>
                  <a:srgbClr val="B5CEA8"/>
                </a:solidFill>
                <a:latin typeface="Consolas" panose="020B0609020204030204" pitchFamily="49" charset="0"/>
              </a:rPr>
              <a:t>1</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slashCodeLookup</a:t>
            </a:r>
            <a:r>
              <a:rPr lang="fr-FR" sz="1400" dirty="0">
                <a:solidFill>
                  <a:srgbClr val="D4D4D4"/>
                </a:solidFill>
                <a:latin typeface="Consolas" panose="020B0609020204030204" pitchFamily="49" charset="0"/>
              </a:rPr>
              <a:t> = [</a:t>
            </a:r>
            <a:r>
              <a:rPr lang="fr-FR" sz="1400" dirty="0">
                <a:solidFill>
                  <a:srgbClr val="569CD6"/>
                </a:solidFill>
                <a:latin typeface="Consolas" panose="020B0609020204030204" pitchFamily="49" charset="0"/>
              </a:rPr>
              <a:t>False</a:t>
            </a:r>
            <a:r>
              <a:rPr lang="fr-FR" sz="1400" dirty="0">
                <a:solidFill>
                  <a:srgbClr val="D4D4D4"/>
                </a:solidFill>
                <a:latin typeface="Consolas" panose="020B0609020204030204" pitchFamily="49" charset="0"/>
              </a:rPr>
              <a:t>] * x</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backslashCodeLookup</a:t>
            </a:r>
            <a:r>
              <a:rPr lang="fr-FR" sz="1400" dirty="0">
                <a:solidFill>
                  <a:srgbClr val="D4D4D4"/>
                </a:solidFill>
                <a:latin typeface="Consolas" panose="020B0609020204030204" pitchFamily="49" charset="0"/>
              </a:rPr>
              <a:t> = [</a:t>
            </a:r>
            <a:r>
              <a:rPr lang="fr-FR" sz="1400" dirty="0">
                <a:solidFill>
                  <a:srgbClr val="569CD6"/>
                </a:solidFill>
                <a:latin typeface="Consolas" panose="020B0609020204030204" pitchFamily="49" charset="0"/>
              </a:rPr>
              <a:t>False</a:t>
            </a:r>
            <a:r>
              <a:rPr lang="fr-FR" sz="1400" dirty="0">
                <a:solidFill>
                  <a:srgbClr val="D4D4D4"/>
                </a:solidFill>
                <a:latin typeface="Consolas" panose="020B0609020204030204" pitchFamily="49" charset="0"/>
              </a:rPr>
              <a:t>] * x</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rr</a:t>
            </a:r>
            <a:r>
              <a:rPr lang="fr-FR" sz="1400" dirty="0">
                <a:solidFill>
                  <a:srgbClr val="D4D4D4"/>
                </a:solidFill>
                <a:latin typeface="Consolas" panose="020B0609020204030204" pitchFamily="49" charset="0"/>
              </a:rPr>
              <a:t>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cc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rr</a:t>
            </a:r>
            <a:r>
              <a:rPr lang="fr-FR" sz="1400" dirty="0">
                <a:solidFill>
                  <a:srgbClr val="D4D4D4"/>
                </a:solidFill>
                <a:latin typeface="Consolas" panose="020B0609020204030204" pitchFamily="49" charset="0"/>
              </a:rPr>
              <a:t>][cc] = </a:t>
            </a:r>
            <a:r>
              <a:rPr lang="fr-FR" sz="1400" dirty="0" err="1">
                <a:solidFill>
                  <a:srgbClr val="D4D4D4"/>
                </a:solidFill>
                <a:latin typeface="Consolas" panose="020B0609020204030204" pitchFamily="49" charset="0"/>
              </a:rPr>
              <a:t>rr</a:t>
            </a:r>
            <a:r>
              <a:rPr lang="fr-FR" sz="1400" dirty="0">
                <a:solidFill>
                  <a:srgbClr val="D4D4D4"/>
                </a:solidFill>
                <a:latin typeface="Consolas" panose="020B0609020204030204" pitchFamily="49" charset="0"/>
              </a:rPr>
              <a:t> + cc</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rr</a:t>
            </a:r>
            <a:r>
              <a:rPr lang="fr-FR" sz="1400" dirty="0">
                <a:solidFill>
                  <a:srgbClr val="D4D4D4"/>
                </a:solidFill>
                <a:latin typeface="Consolas" panose="020B0609020204030204" pitchFamily="49" charset="0"/>
              </a:rPr>
              <a:t>][cc] = </a:t>
            </a:r>
            <a:r>
              <a:rPr lang="fr-FR" sz="1400" dirty="0" err="1">
                <a:solidFill>
                  <a:srgbClr val="D4D4D4"/>
                </a:solidFill>
                <a:latin typeface="Consolas" panose="020B0609020204030204" pitchFamily="49" charset="0"/>
              </a:rPr>
              <a:t>rr</a:t>
            </a:r>
            <a:r>
              <a:rPr lang="fr-FR" sz="1400" dirty="0">
                <a:solidFill>
                  <a:srgbClr val="D4D4D4"/>
                </a:solidFill>
                <a:latin typeface="Consolas" panose="020B0609020204030204" pitchFamily="49" charset="0"/>
              </a:rPr>
              <a:t> - cc + N-</a:t>
            </a:r>
            <a:r>
              <a:rPr lang="fr-FR" sz="1400" dirty="0">
                <a:solidFill>
                  <a:srgbClr val="B5CEA8"/>
                </a:solidFill>
                <a:latin typeface="Consolas" panose="020B0609020204030204" pitchFamily="49" charset="0"/>
              </a:rPr>
              <a:t>1</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if</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solveNQueensUtil</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board</a:t>
            </a:r>
            <a:r>
              <a:rPr lang="fr-FR" sz="1400" dirty="0">
                <a:solidFill>
                  <a:srgbClr val="D4D4D4"/>
                </a:solidFill>
                <a:latin typeface="Consolas" panose="020B0609020204030204" pitchFamily="49" charset="0"/>
              </a:rPr>
              <a:t>, </a:t>
            </a:r>
            <a:r>
              <a:rPr lang="fr-FR" sz="1400" dirty="0">
                <a:solidFill>
                  <a:srgbClr val="B5CEA8"/>
                </a:solidFill>
                <a:latin typeface="Consolas" panose="020B0609020204030204" pitchFamily="49" charset="0"/>
              </a:rPr>
              <a:t>0</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rowLookup</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slashCodeLookup</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backslashCodeLookup</a:t>
            </a:r>
            <a:r>
              <a:rPr lang="fr-FR" sz="1400" dirty="0">
                <a:solidFill>
                  <a:srgbClr val="D4D4D4"/>
                </a:solidFill>
                <a:latin typeface="Consolas" panose="020B0609020204030204" pitchFamily="49" charset="0"/>
              </a:rPr>
              <a:t>) == </a:t>
            </a:r>
            <a:r>
              <a:rPr lang="fr-FR" sz="1400" dirty="0">
                <a:solidFill>
                  <a:srgbClr val="569CD6"/>
                </a:solidFill>
                <a:latin typeface="Consolas" panose="020B0609020204030204" pitchFamily="49" charset="0"/>
              </a:rPr>
              <a:t>False</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CDCAA"/>
                </a:solidFill>
                <a:latin typeface="Consolas" panose="020B0609020204030204" pitchFamily="49" charset="0"/>
              </a:rPr>
              <a:t>print</a:t>
            </a:r>
            <a:r>
              <a:rPr lang="fr-FR" sz="1400" dirty="0">
                <a:solidFill>
                  <a:srgbClr val="D4D4D4"/>
                </a:solidFill>
                <a:latin typeface="Consolas" panose="020B0609020204030204" pitchFamily="49" charset="0"/>
              </a:rPr>
              <a:t>(</a:t>
            </a:r>
            <a:r>
              <a:rPr lang="fr-FR" sz="1400" dirty="0">
                <a:solidFill>
                  <a:srgbClr val="CE9178"/>
                </a:solidFill>
                <a:latin typeface="Consolas" panose="020B0609020204030204" pitchFamily="49" charset="0"/>
              </a:rPr>
              <a:t>"Solution </a:t>
            </a:r>
            <a:r>
              <a:rPr lang="fr-FR" sz="1400" dirty="0" err="1">
                <a:solidFill>
                  <a:srgbClr val="CE9178"/>
                </a:solidFill>
                <a:latin typeface="Consolas" panose="020B0609020204030204" pitchFamily="49" charset="0"/>
              </a:rPr>
              <a:t>does</a:t>
            </a:r>
            <a:r>
              <a:rPr lang="fr-FR" sz="1400" dirty="0">
                <a:solidFill>
                  <a:srgbClr val="CE9178"/>
                </a:solidFill>
                <a:latin typeface="Consolas" panose="020B0609020204030204" pitchFamily="49" charset="0"/>
              </a:rPr>
              <a:t> not </a:t>
            </a:r>
            <a:r>
              <a:rPr lang="fr-FR" sz="1400" dirty="0" err="1">
                <a:solidFill>
                  <a:srgbClr val="CE9178"/>
                </a:solidFill>
                <a:latin typeface="Consolas" panose="020B0609020204030204" pitchFamily="49" charset="0"/>
              </a:rPr>
              <a:t>exist</a:t>
            </a:r>
            <a:r>
              <a:rPr lang="fr-FR" sz="1400" dirty="0">
                <a:solidFill>
                  <a:srgbClr val="CE9178"/>
                </a:solidFill>
                <a:latin typeface="Consolas" panose="020B0609020204030204" pitchFamily="49" charset="0"/>
              </a:rPr>
              <a:t>"</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return</a:t>
            </a:r>
            <a:r>
              <a:rPr lang="fr-FR" sz="1400" dirty="0">
                <a:solidFill>
                  <a:srgbClr val="D4D4D4"/>
                </a:solidFill>
                <a:latin typeface="Consolas" panose="020B0609020204030204" pitchFamily="49" charset="0"/>
              </a:rPr>
              <a:t> </a:t>
            </a:r>
            <a:r>
              <a:rPr lang="fr-FR" sz="1400" dirty="0">
                <a:solidFill>
                  <a:srgbClr val="569CD6"/>
                </a:solidFill>
                <a:latin typeface="Consolas" panose="020B0609020204030204" pitchFamily="49" charset="0"/>
              </a:rPr>
              <a:t>False</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printSolution</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board</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return</a:t>
            </a:r>
            <a:r>
              <a:rPr lang="fr-FR" sz="1400" dirty="0">
                <a:solidFill>
                  <a:srgbClr val="D4D4D4"/>
                </a:solidFill>
                <a:latin typeface="Consolas" panose="020B0609020204030204" pitchFamily="49" charset="0"/>
              </a:rPr>
              <a:t> </a:t>
            </a:r>
            <a:r>
              <a:rPr lang="fr-FR" sz="1400" dirty="0" err="1">
                <a:solidFill>
                  <a:srgbClr val="569CD6"/>
                </a:solidFill>
                <a:latin typeface="Consolas" panose="020B0609020204030204" pitchFamily="49" charset="0"/>
              </a:rPr>
              <a:t>True</a:t>
            </a:r>
            <a:endParaRPr lang="fr-FR" sz="1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5550095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8857EDB-6A21-472C-ADB2-D8923F697F7A}"/>
              </a:ext>
            </a:extLst>
          </p:cNvPr>
          <p:cNvSpPr>
            <a:spLocks noGrp="1"/>
          </p:cNvSpPr>
          <p:nvPr>
            <p:ph type="title"/>
          </p:nvPr>
        </p:nvSpPr>
        <p:spPr>
          <a:xfrm>
            <a:off x="685801" y="609600"/>
            <a:ext cx="10131425" cy="1456267"/>
          </a:xfrm>
        </p:spPr>
        <p:txBody>
          <a:bodyPr/>
          <a:lstStyle/>
          <a:p>
            <a:r>
              <a:rPr lang="en-GB" dirty="0"/>
              <a:t>Python implementation of BB N-queen Solutions</a:t>
            </a:r>
          </a:p>
        </p:txBody>
      </p:sp>
      <p:sp>
        <p:nvSpPr>
          <p:cNvPr id="3" name="Rectangle 2">
            <a:extLst>
              <a:ext uri="{FF2B5EF4-FFF2-40B4-BE49-F238E27FC236}">
                <a16:creationId xmlns:a16="http://schemas.microsoft.com/office/drawing/2014/main" id="{C9BF2BF9-D61A-4B7E-9CF0-688B72C773D4}"/>
              </a:ext>
            </a:extLst>
          </p:cNvPr>
          <p:cNvSpPr/>
          <p:nvPr/>
        </p:nvSpPr>
        <p:spPr>
          <a:xfrm>
            <a:off x="2371725" y="1825450"/>
            <a:ext cx="8153400" cy="5047536"/>
          </a:xfrm>
          <a:prstGeom prst="rect">
            <a:avLst/>
          </a:prstGeom>
        </p:spPr>
        <p:txBody>
          <a:bodyPr wrap="square">
            <a:spAutoFit/>
          </a:bodyPr>
          <a:lstStyle/>
          <a:p>
            <a:r>
              <a:rPr lang="fr-FR" sz="1400" dirty="0" err="1">
                <a:solidFill>
                  <a:srgbClr val="569CD6"/>
                </a:solidFill>
                <a:latin typeface="Consolas" panose="020B0609020204030204" pitchFamily="49" charset="0"/>
              </a:rPr>
              <a:t>def</a:t>
            </a:r>
            <a:r>
              <a:rPr lang="fr-FR" sz="1400" dirty="0">
                <a:solidFill>
                  <a:srgbClr val="D4D4D4"/>
                </a:solidFill>
                <a:latin typeface="Consolas" panose="020B0609020204030204" pitchFamily="49" charset="0"/>
              </a:rPr>
              <a:t> </a:t>
            </a:r>
            <a:r>
              <a:rPr lang="fr-FR" sz="1400" dirty="0" err="1">
                <a:solidFill>
                  <a:srgbClr val="DCDCAA"/>
                </a:solidFill>
                <a:latin typeface="Consolas" panose="020B0609020204030204" pitchFamily="49" charset="0"/>
              </a:rPr>
              <a:t>solveNQueensUtil</a:t>
            </a:r>
            <a:r>
              <a:rPr lang="fr-FR" sz="1400" dirty="0">
                <a:solidFill>
                  <a:srgbClr val="D4D4D4"/>
                </a:solidFill>
                <a:latin typeface="Consolas" panose="020B0609020204030204" pitchFamily="49" charset="0"/>
              </a:rPr>
              <a:t>(</a:t>
            </a:r>
            <a:r>
              <a:rPr lang="fr-FR" sz="1400" dirty="0" err="1">
                <a:solidFill>
                  <a:srgbClr val="9CDCFE"/>
                </a:solidFill>
                <a:latin typeface="Consolas" panose="020B0609020204030204" pitchFamily="49" charset="0"/>
              </a:rPr>
              <a:t>board</a:t>
            </a:r>
            <a:r>
              <a:rPr lang="fr-FR" sz="1400" dirty="0">
                <a:solidFill>
                  <a:srgbClr val="D4D4D4"/>
                </a:solidFill>
                <a:latin typeface="Consolas" panose="020B0609020204030204" pitchFamily="49" charset="0"/>
              </a:rPr>
              <a:t>, </a:t>
            </a:r>
            <a:r>
              <a:rPr lang="fr-FR" sz="1400" dirty="0">
                <a:solidFill>
                  <a:srgbClr val="9CDCFE"/>
                </a:solidFill>
                <a:latin typeface="Consolas" panose="020B0609020204030204" pitchFamily="49" charset="0"/>
              </a:rPr>
              <a:t>col</a:t>
            </a:r>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slashCode</a:t>
            </a:r>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backslashCode</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rowLookup</a:t>
            </a:r>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slashCodeLookup</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backslashCodeLookup</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if</a:t>
            </a:r>
            <a:r>
              <a:rPr lang="fr-FR" sz="1400" dirty="0">
                <a:solidFill>
                  <a:srgbClr val="D4D4D4"/>
                </a:solidFill>
                <a:latin typeface="Consolas" panose="020B0609020204030204" pitchFamily="49" charset="0"/>
              </a:rPr>
              <a:t>(col &gt;= N):</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return</a:t>
            </a:r>
            <a:r>
              <a:rPr lang="fr-FR" sz="1400" dirty="0">
                <a:solidFill>
                  <a:srgbClr val="D4D4D4"/>
                </a:solidFill>
                <a:latin typeface="Consolas" panose="020B0609020204030204" pitchFamily="49" charset="0"/>
              </a:rPr>
              <a:t> </a:t>
            </a:r>
            <a:r>
              <a:rPr lang="fr-FR" sz="1400" dirty="0" err="1">
                <a:solidFill>
                  <a:srgbClr val="569CD6"/>
                </a:solidFill>
                <a:latin typeface="Consolas" panose="020B0609020204030204" pitchFamily="49" charset="0"/>
              </a:rPr>
              <a:t>True</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i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if</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isSafe</a:t>
            </a:r>
            <a:r>
              <a:rPr lang="fr-FR" sz="1400" dirty="0">
                <a:solidFill>
                  <a:srgbClr val="D4D4D4"/>
                </a:solidFill>
                <a:latin typeface="Consolas" panose="020B0609020204030204" pitchFamily="49" charset="0"/>
              </a:rPr>
              <a:t>(i, col, </a:t>
            </a:r>
            <a:r>
              <a:rPr lang="fr-FR" sz="1400" dirty="0" err="1">
                <a:solidFill>
                  <a:srgbClr val="D4D4D4"/>
                </a:solidFill>
                <a:latin typeface="Consolas" panose="020B0609020204030204" pitchFamily="49" charset="0"/>
              </a:rPr>
              <a:t>slashCode</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rowLookup</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slashCodeLookup</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backslashCodeLookup</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board</a:t>
            </a:r>
            <a:r>
              <a:rPr lang="fr-FR" sz="1400" dirty="0">
                <a:solidFill>
                  <a:srgbClr val="D4D4D4"/>
                </a:solidFill>
                <a:latin typeface="Consolas" panose="020B0609020204030204" pitchFamily="49" charset="0"/>
              </a:rPr>
              <a:t>[i][col] = </a:t>
            </a:r>
            <a:r>
              <a:rPr lang="fr-FR" sz="1400" dirty="0">
                <a:solidFill>
                  <a:srgbClr val="B5CEA8"/>
                </a:solidFill>
                <a:latin typeface="Consolas" panose="020B0609020204030204" pitchFamily="49" charset="0"/>
              </a:rPr>
              <a:t>1</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rowLookup</a:t>
            </a:r>
            <a:r>
              <a:rPr lang="fr-FR" sz="1400" dirty="0">
                <a:solidFill>
                  <a:srgbClr val="D4D4D4"/>
                </a:solidFill>
                <a:latin typeface="Consolas" panose="020B0609020204030204" pitchFamily="49" charset="0"/>
              </a:rPr>
              <a:t>[i] = </a:t>
            </a:r>
            <a:r>
              <a:rPr lang="fr-FR" sz="1400" dirty="0" err="1">
                <a:solidFill>
                  <a:srgbClr val="569CD6"/>
                </a:solidFill>
                <a:latin typeface="Consolas" panose="020B0609020204030204" pitchFamily="49" charset="0"/>
              </a:rPr>
              <a:t>True</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slashCodeLookup</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slashCode</a:t>
            </a:r>
            <a:r>
              <a:rPr lang="fr-FR" sz="1400" dirty="0">
                <a:solidFill>
                  <a:srgbClr val="D4D4D4"/>
                </a:solidFill>
                <a:latin typeface="Consolas" panose="020B0609020204030204" pitchFamily="49" charset="0"/>
              </a:rPr>
              <a:t>[i][col]] = </a:t>
            </a:r>
            <a:r>
              <a:rPr lang="fr-FR" sz="1400" dirty="0" err="1">
                <a:solidFill>
                  <a:srgbClr val="569CD6"/>
                </a:solidFill>
                <a:latin typeface="Consolas" panose="020B0609020204030204" pitchFamily="49" charset="0"/>
              </a:rPr>
              <a:t>True</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backslashCodeLookup</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backslashCode</a:t>
            </a:r>
            <a:r>
              <a:rPr lang="fr-FR" sz="1400" dirty="0">
                <a:solidFill>
                  <a:srgbClr val="D4D4D4"/>
                </a:solidFill>
                <a:latin typeface="Consolas" panose="020B0609020204030204" pitchFamily="49" charset="0"/>
              </a:rPr>
              <a:t>[i][col]] = </a:t>
            </a:r>
            <a:r>
              <a:rPr lang="fr-FR" sz="1400" dirty="0" err="1">
                <a:solidFill>
                  <a:srgbClr val="569CD6"/>
                </a:solidFill>
                <a:latin typeface="Consolas" panose="020B0609020204030204" pitchFamily="49" charset="0"/>
              </a:rPr>
              <a:t>True</a:t>
            </a:r>
            <a:endParaRPr lang="fr-FR" sz="1400" dirty="0">
              <a:solidFill>
                <a:srgbClr val="D4D4D4"/>
              </a:solidFill>
              <a:latin typeface="Consolas" panose="020B0609020204030204" pitchFamily="49" charset="0"/>
            </a:endParaRPr>
          </a:p>
          <a:p>
            <a:br>
              <a:rPr lang="fr-FR" sz="1400" dirty="0">
                <a:solidFill>
                  <a:srgbClr val="D4D4D4"/>
                </a:solidFill>
                <a:latin typeface="Consolas" panose="020B0609020204030204" pitchFamily="49" charset="0"/>
              </a:rPr>
            </a:br>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if</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solveNQueensUtil</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board</a:t>
            </a:r>
            <a:r>
              <a:rPr lang="fr-FR" sz="1400" dirty="0">
                <a:solidFill>
                  <a:srgbClr val="D4D4D4"/>
                </a:solidFill>
                <a:latin typeface="Consolas" panose="020B0609020204030204" pitchFamily="49" charset="0"/>
              </a:rPr>
              <a:t>, col + </a:t>
            </a:r>
            <a:r>
              <a:rPr lang="fr-FR" sz="1400" dirty="0">
                <a:solidFill>
                  <a:srgbClr val="B5CEA8"/>
                </a:solidFill>
                <a:latin typeface="Consolas" panose="020B0609020204030204" pitchFamily="49" charset="0"/>
              </a:rPr>
              <a:t>1</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rowLookup</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slashCodeLookup</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backslashCodeLookup</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return</a:t>
            </a:r>
            <a:r>
              <a:rPr lang="fr-FR" sz="1400" dirty="0">
                <a:solidFill>
                  <a:srgbClr val="D4D4D4"/>
                </a:solidFill>
                <a:latin typeface="Consolas" panose="020B0609020204030204" pitchFamily="49" charset="0"/>
              </a:rPr>
              <a:t> </a:t>
            </a:r>
            <a:r>
              <a:rPr lang="fr-FR" sz="1400" dirty="0" err="1">
                <a:solidFill>
                  <a:srgbClr val="569CD6"/>
                </a:solidFill>
                <a:latin typeface="Consolas" panose="020B0609020204030204" pitchFamily="49" charset="0"/>
              </a:rPr>
              <a:t>True</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board</a:t>
            </a:r>
            <a:r>
              <a:rPr lang="fr-FR" sz="1400" dirty="0">
                <a:solidFill>
                  <a:srgbClr val="D4D4D4"/>
                </a:solidFill>
                <a:latin typeface="Consolas" panose="020B0609020204030204" pitchFamily="49" charset="0"/>
              </a:rPr>
              <a:t>[i][col] = </a:t>
            </a:r>
            <a:r>
              <a:rPr lang="fr-FR" sz="1400" dirty="0">
                <a:solidFill>
                  <a:srgbClr val="B5CEA8"/>
                </a:solidFill>
                <a:latin typeface="Consolas" panose="020B0609020204030204" pitchFamily="49" charset="0"/>
              </a:rPr>
              <a:t>0</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rowLookup</a:t>
            </a:r>
            <a:r>
              <a:rPr lang="fr-FR" sz="1400" dirty="0">
                <a:solidFill>
                  <a:srgbClr val="D4D4D4"/>
                </a:solidFill>
                <a:latin typeface="Consolas" panose="020B0609020204030204" pitchFamily="49" charset="0"/>
              </a:rPr>
              <a:t>[i] = </a:t>
            </a:r>
            <a:r>
              <a:rPr lang="fr-FR" sz="1400" dirty="0">
                <a:solidFill>
                  <a:srgbClr val="569CD6"/>
                </a:solidFill>
                <a:latin typeface="Consolas" panose="020B0609020204030204" pitchFamily="49" charset="0"/>
              </a:rPr>
              <a:t>False</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slashCodeLookup</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slashCode</a:t>
            </a:r>
            <a:r>
              <a:rPr lang="fr-FR" sz="1400" dirty="0">
                <a:solidFill>
                  <a:srgbClr val="D4D4D4"/>
                </a:solidFill>
                <a:latin typeface="Consolas" panose="020B0609020204030204" pitchFamily="49" charset="0"/>
              </a:rPr>
              <a:t>[i][col]] = </a:t>
            </a:r>
            <a:r>
              <a:rPr lang="fr-FR" sz="1400" dirty="0">
                <a:solidFill>
                  <a:srgbClr val="569CD6"/>
                </a:solidFill>
                <a:latin typeface="Consolas" panose="020B0609020204030204" pitchFamily="49" charset="0"/>
              </a:rPr>
              <a:t>False</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backslashCodeLookup</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backslashCode</a:t>
            </a:r>
            <a:r>
              <a:rPr lang="fr-FR" sz="1400" dirty="0">
                <a:solidFill>
                  <a:srgbClr val="D4D4D4"/>
                </a:solidFill>
                <a:latin typeface="Consolas" panose="020B0609020204030204" pitchFamily="49" charset="0"/>
              </a:rPr>
              <a:t>[i][col]] = </a:t>
            </a:r>
            <a:r>
              <a:rPr lang="fr-FR" sz="1400" dirty="0">
                <a:solidFill>
                  <a:srgbClr val="569CD6"/>
                </a:solidFill>
                <a:latin typeface="Consolas" panose="020B0609020204030204" pitchFamily="49" charset="0"/>
              </a:rPr>
              <a:t>False</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return</a:t>
            </a:r>
            <a:r>
              <a:rPr lang="fr-FR" sz="1400" dirty="0">
                <a:solidFill>
                  <a:srgbClr val="D4D4D4"/>
                </a:solidFill>
                <a:latin typeface="Consolas" panose="020B0609020204030204" pitchFamily="49" charset="0"/>
              </a:rPr>
              <a:t> </a:t>
            </a:r>
            <a:r>
              <a:rPr lang="fr-FR" sz="1400" dirty="0">
                <a:solidFill>
                  <a:srgbClr val="569CD6"/>
                </a:solidFill>
                <a:latin typeface="Consolas" panose="020B0609020204030204" pitchFamily="49" charset="0"/>
              </a:rPr>
              <a:t>False</a:t>
            </a:r>
            <a:endParaRPr lang="fr-FR" sz="1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628066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8857EDB-6A21-472C-ADB2-D8923F697F7A}"/>
              </a:ext>
            </a:extLst>
          </p:cNvPr>
          <p:cNvSpPr>
            <a:spLocks noGrp="1"/>
          </p:cNvSpPr>
          <p:nvPr>
            <p:ph type="title"/>
          </p:nvPr>
        </p:nvSpPr>
        <p:spPr/>
        <p:txBody>
          <a:bodyPr/>
          <a:lstStyle/>
          <a:p>
            <a:r>
              <a:rPr lang="en-GB" dirty="0"/>
              <a:t>Python implementation of BB N-queen Solutions</a:t>
            </a:r>
          </a:p>
        </p:txBody>
      </p:sp>
      <p:sp>
        <p:nvSpPr>
          <p:cNvPr id="5" name="Rectangle 4">
            <a:extLst>
              <a:ext uri="{FF2B5EF4-FFF2-40B4-BE49-F238E27FC236}">
                <a16:creationId xmlns:a16="http://schemas.microsoft.com/office/drawing/2014/main" id="{9B16B627-F28A-415F-91AD-4AF7FF8A5DED}"/>
              </a:ext>
            </a:extLst>
          </p:cNvPr>
          <p:cNvSpPr/>
          <p:nvPr/>
        </p:nvSpPr>
        <p:spPr>
          <a:xfrm>
            <a:off x="3238500" y="2740539"/>
            <a:ext cx="6096000" cy="3539430"/>
          </a:xfrm>
          <a:prstGeom prst="rect">
            <a:avLst/>
          </a:prstGeom>
        </p:spPr>
        <p:txBody>
          <a:bodyPr>
            <a:spAutoFit/>
          </a:bodyPr>
          <a:lstStyle/>
          <a:p>
            <a:r>
              <a:rPr lang="fr-FR" sz="1400" dirty="0" err="1">
                <a:solidFill>
                  <a:srgbClr val="569CD6"/>
                </a:solidFill>
                <a:latin typeface="Consolas" panose="020B0609020204030204" pitchFamily="49" charset="0"/>
              </a:rPr>
              <a:t>def</a:t>
            </a:r>
            <a:r>
              <a:rPr lang="fr-FR" sz="1400" dirty="0">
                <a:solidFill>
                  <a:srgbClr val="D4D4D4"/>
                </a:solidFill>
                <a:latin typeface="Consolas" panose="020B0609020204030204" pitchFamily="49" charset="0"/>
              </a:rPr>
              <a:t> </a:t>
            </a:r>
            <a:r>
              <a:rPr lang="fr-FR" sz="1400" dirty="0" err="1">
                <a:solidFill>
                  <a:srgbClr val="DCDCAA"/>
                </a:solidFill>
                <a:latin typeface="Consolas" panose="020B0609020204030204" pitchFamily="49" charset="0"/>
              </a:rPr>
              <a:t>printSolution</a:t>
            </a:r>
            <a:r>
              <a:rPr lang="fr-FR" sz="1400" dirty="0">
                <a:solidFill>
                  <a:srgbClr val="D4D4D4"/>
                </a:solidFill>
                <a:latin typeface="Consolas" panose="020B0609020204030204" pitchFamily="49" charset="0"/>
              </a:rPr>
              <a:t>(</a:t>
            </a:r>
            <a:r>
              <a:rPr lang="fr-FR" sz="1400" dirty="0" err="1">
                <a:solidFill>
                  <a:srgbClr val="9CDCFE"/>
                </a:solidFill>
                <a:latin typeface="Consolas" panose="020B0609020204030204" pitchFamily="49" charset="0"/>
              </a:rPr>
              <a:t>board</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i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for</a:t>
            </a:r>
            <a:r>
              <a:rPr lang="fr-FR" sz="1400" dirty="0">
                <a:solidFill>
                  <a:srgbClr val="D4D4D4"/>
                </a:solidFill>
                <a:latin typeface="Consolas" panose="020B0609020204030204" pitchFamily="49" charset="0"/>
              </a:rPr>
              <a:t> j </a:t>
            </a:r>
            <a:r>
              <a:rPr lang="fr-FR" sz="1400" dirty="0">
                <a:solidFill>
                  <a:srgbClr val="569CD6"/>
                </a:solidFill>
                <a:latin typeface="Consolas" panose="020B0609020204030204" pitchFamily="49" charset="0"/>
              </a:rPr>
              <a:t>in</a:t>
            </a:r>
            <a:r>
              <a:rPr lang="fr-FR" sz="1400" dirty="0">
                <a:solidFill>
                  <a:srgbClr val="D4D4D4"/>
                </a:solidFill>
                <a:latin typeface="Consolas" panose="020B0609020204030204" pitchFamily="49" charset="0"/>
              </a:rPr>
              <a:t> </a:t>
            </a:r>
            <a:r>
              <a:rPr lang="fr-FR" sz="1400" dirty="0">
                <a:solidFill>
                  <a:srgbClr val="DCDCAA"/>
                </a:solidFill>
                <a:latin typeface="Consolas" panose="020B0609020204030204" pitchFamily="49" charset="0"/>
              </a:rPr>
              <a:t>range</a:t>
            </a:r>
            <a:r>
              <a:rPr lang="fr-FR" sz="1400" dirty="0">
                <a:solidFill>
                  <a:srgbClr val="D4D4D4"/>
                </a:solidFill>
                <a:latin typeface="Consolas" panose="020B0609020204030204" pitchFamily="49" charset="0"/>
              </a:rPr>
              <a:t>(N):</a:t>
            </a:r>
          </a:p>
          <a:p>
            <a:r>
              <a:rPr lang="fr-FR" sz="1400" dirty="0">
                <a:solidFill>
                  <a:srgbClr val="D4D4D4"/>
                </a:solidFill>
                <a:latin typeface="Consolas" panose="020B0609020204030204" pitchFamily="49" charset="0"/>
              </a:rPr>
              <a:t>            </a:t>
            </a:r>
            <a:r>
              <a:rPr lang="fr-FR" sz="1400" dirty="0" err="1">
                <a:solidFill>
                  <a:srgbClr val="DCDCAA"/>
                </a:solidFill>
                <a:latin typeface="Consolas" panose="020B0609020204030204" pitchFamily="49" charset="0"/>
              </a:rPr>
              <a:t>print</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board</a:t>
            </a:r>
            <a:r>
              <a:rPr lang="fr-FR" sz="1400" dirty="0">
                <a:solidFill>
                  <a:srgbClr val="D4D4D4"/>
                </a:solidFill>
                <a:latin typeface="Consolas" panose="020B0609020204030204" pitchFamily="49" charset="0"/>
              </a:rPr>
              <a:t>[i][j], </a:t>
            </a:r>
            <a:r>
              <a:rPr lang="fr-FR" sz="1400" dirty="0">
                <a:solidFill>
                  <a:srgbClr val="9CDCFE"/>
                </a:solidFill>
                <a:latin typeface="Consolas" panose="020B0609020204030204" pitchFamily="49" charset="0"/>
              </a:rPr>
              <a:t>end</a:t>
            </a:r>
            <a:r>
              <a:rPr lang="fr-FR" sz="1400" dirty="0">
                <a:solidFill>
                  <a:srgbClr val="D4D4D4"/>
                </a:solidFill>
                <a:latin typeface="Consolas" panose="020B0609020204030204" pitchFamily="49" charset="0"/>
              </a:rPr>
              <a:t>=</a:t>
            </a:r>
            <a:r>
              <a:rPr lang="fr-FR" sz="1400" dirty="0">
                <a:solidFill>
                  <a:srgbClr val="CE9178"/>
                </a:solidFill>
                <a:latin typeface="Consolas" panose="020B0609020204030204" pitchFamily="49" charset="0"/>
              </a:rPr>
              <a:t>" "</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DCDCAA"/>
                </a:solidFill>
                <a:latin typeface="Consolas" panose="020B0609020204030204" pitchFamily="49" charset="0"/>
              </a:rPr>
              <a:t>print</a:t>
            </a:r>
            <a:r>
              <a:rPr lang="fr-FR" sz="1400" dirty="0">
                <a:solidFill>
                  <a:srgbClr val="D4D4D4"/>
                </a:solidFill>
                <a:latin typeface="Consolas" panose="020B0609020204030204" pitchFamily="49" charset="0"/>
              </a:rPr>
              <a:t>()</a:t>
            </a:r>
          </a:p>
          <a:p>
            <a:br>
              <a:rPr lang="fr-FR" sz="1400" dirty="0">
                <a:solidFill>
                  <a:srgbClr val="D4D4D4"/>
                </a:solidFill>
                <a:latin typeface="Consolas" panose="020B0609020204030204" pitchFamily="49" charset="0"/>
              </a:rPr>
            </a:br>
            <a:br>
              <a:rPr lang="fr-FR" sz="1400" dirty="0">
                <a:solidFill>
                  <a:srgbClr val="D4D4D4"/>
                </a:solidFill>
                <a:latin typeface="Consolas" panose="020B0609020204030204" pitchFamily="49" charset="0"/>
              </a:rPr>
            </a:br>
            <a:r>
              <a:rPr lang="fr-FR" sz="1400" dirty="0" err="1">
                <a:solidFill>
                  <a:srgbClr val="569CD6"/>
                </a:solidFill>
                <a:latin typeface="Consolas" panose="020B0609020204030204" pitchFamily="49" charset="0"/>
              </a:rPr>
              <a:t>def</a:t>
            </a:r>
            <a:r>
              <a:rPr lang="fr-FR" sz="1400" dirty="0">
                <a:solidFill>
                  <a:srgbClr val="D4D4D4"/>
                </a:solidFill>
                <a:latin typeface="Consolas" panose="020B0609020204030204" pitchFamily="49" charset="0"/>
              </a:rPr>
              <a:t> </a:t>
            </a:r>
            <a:r>
              <a:rPr lang="fr-FR" sz="1400" dirty="0" err="1">
                <a:solidFill>
                  <a:srgbClr val="DCDCAA"/>
                </a:solidFill>
                <a:latin typeface="Consolas" panose="020B0609020204030204" pitchFamily="49" charset="0"/>
              </a:rPr>
              <a:t>isSafe</a:t>
            </a:r>
            <a:r>
              <a:rPr lang="fr-FR" sz="1400" dirty="0">
                <a:solidFill>
                  <a:srgbClr val="D4D4D4"/>
                </a:solidFill>
                <a:latin typeface="Consolas" panose="020B0609020204030204" pitchFamily="49" charset="0"/>
              </a:rPr>
              <a:t>(</a:t>
            </a:r>
            <a:r>
              <a:rPr lang="fr-FR" sz="1400" dirty="0" err="1">
                <a:solidFill>
                  <a:srgbClr val="9CDCFE"/>
                </a:solidFill>
                <a:latin typeface="Consolas" panose="020B0609020204030204" pitchFamily="49" charset="0"/>
              </a:rPr>
              <a:t>row</a:t>
            </a:r>
            <a:r>
              <a:rPr lang="fr-FR" sz="1400" dirty="0">
                <a:solidFill>
                  <a:srgbClr val="D4D4D4"/>
                </a:solidFill>
                <a:latin typeface="Consolas" panose="020B0609020204030204" pitchFamily="49" charset="0"/>
              </a:rPr>
              <a:t>, </a:t>
            </a:r>
            <a:r>
              <a:rPr lang="fr-FR" sz="1400" dirty="0">
                <a:solidFill>
                  <a:srgbClr val="9CDCFE"/>
                </a:solidFill>
                <a:latin typeface="Consolas" panose="020B0609020204030204" pitchFamily="49" charset="0"/>
              </a:rPr>
              <a:t>col</a:t>
            </a:r>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slashCode</a:t>
            </a:r>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backslashCode</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rowLookup</a:t>
            </a:r>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slashCodeLookup</a:t>
            </a:r>
            <a:r>
              <a:rPr lang="fr-FR" sz="1400" dirty="0">
                <a:solidFill>
                  <a:srgbClr val="D4D4D4"/>
                </a:solidFill>
                <a:latin typeface="Consolas" panose="020B0609020204030204" pitchFamily="49" charset="0"/>
              </a:rPr>
              <a:t>, </a:t>
            </a:r>
            <a:r>
              <a:rPr lang="fr-FR" sz="1400" dirty="0" err="1">
                <a:solidFill>
                  <a:srgbClr val="9CDCFE"/>
                </a:solidFill>
                <a:latin typeface="Consolas" panose="020B0609020204030204" pitchFamily="49" charset="0"/>
              </a:rPr>
              <a:t>backslashCodeLookup</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if</a:t>
            </a:r>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slashCodeLookup</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slashCode</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row</a:t>
            </a:r>
            <a:r>
              <a:rPr lang="fr-FR" sz="1400" dirty="0">
                <a:solidFill>
                  <a:srgbClr val="D4D4D4"/>
                </a:solidFill>
                <a:latin typeface="Consolas" panose="020B0609020204030204" pitchFamily="49" charset="0"/>
              </a:rPr>
              <a:t>][col]] </a:t>
            </a:r>
            <a:r>
              <a:rPr lang="fr-FR" sz="1400" dirty="0">
                <a:solidFill>
                  <a:srgbClr val="569CD6"/>
                </a:solidFill>
                <a:latin typeface="Consolas" panose="020B0609020204030204" pitchFamily="49" charset="0"/>
              </a:rPr>
              <a:t>or</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backslashCodeLookup</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backslashCode</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row</a:t>
            </a:r>
            <a:r>
              <a:rPr lang="fr-FR" sz="1400" dirty="0">
                <a:solidFill>
                  <a:srgbClr val="D4D4D4"/>
                </a:solidFill>
                <a:latin typeface="Consolas" panose="020B0609020204030204" pitchFamily="49" charset="0"/>
              </a:rPr>
              <a:t>][col]] </a:t>
            </a:r>
            <a:r>
              <a:rPr lang="fr-FR" sz="1400" dirty="0">
                <a:solidFill>
                  <a:srgbClr val="569CD6"/>
                </a:solidFill>
                <a:latin typeface="Consolas" panose="020B0609020204030204" pitchFamily="49" charset="0"/>
              </a:rPr>
              <a:t>or</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err="1">
                <a:solidFill>
                  <a:srgbClr val="D4D4D4"/>
                </a:solidFill>
                <a:latin typeface="Consolas" panose="020B0609020204030204" pitchFamily="49" charset="0"/>
              </a:rPr>
              <a:t>rowLookup</a:t>
            </a:r>
            <a:r>
              <a:rPr lang="fr-FR" sz="1400" dirty="0">
                <a:solidFill>
                  <a:srgbClr val="D4D4D4"/>
                </a:solidFill>
                <a:latin typeface="Consolas" panose="020B0609020204030204" pitchFamily="49" charset="0"/>
              </a:rPr>
              <a:t>[</a:t>
            </a:r>
            <a:r>
              <a:rPr lang="fr-FR" sz="1400" dirty="0" err="1">
                <a:solidFill>
                  <a:srgbClr val="D4D4D4"/>
                </a:solidFill>
                <a:latin typeface="Consolas" panose="020B0609020204030204" pitchFamily="49" charset="0"/>
              </a:rPr>
              <a:t>row</a:t>
            </a:r>
            <a:r>
              <a:rPr lang="fr-FR" sz="1400" dirty="0">
                <a:solidFill>
                  <a:srgbClr val="D4D4D4"/>
                </a:solidFill>
                <a:latin typeface="Consolas" panose="020B0609020204030204" pitchFamily="49" charset="0"/>
              </a:rPr>
              <a:t>]):</a:t>
            </a: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return</a:t>
            </a:r>
            <a:r>
              <a:rPr lang="fr-FR" sz="1400" dirty="0">
                <a:solidFill>
                  <a:srgbClr val="D4D4D4"/>
                </a:solidFill>
                <a:latin typeface="Consolas" panose="020B0609020204030204" pitchFamily="49" charset="0"/>
              </a:rPr>
              <a:t> </a:t>
            </a:r>
            <a:r>
              <a:rPr lang="fr-FR" sz="1400" dirty="0">
                <a:solidFill>
                  <a:srgbClr val="569CD6"/>
                </a:solidFill>
                <a:latin typeface="Consolas" panose="020B0609020204030204" pitchFamily="49" charset="0"/>
              </a:rPr>
              <a:t>False</a:t>
            </a:r>
            <a:endParaRPr lang="fr-FR" sz="1400" dirty="0">
              <a:solidFill>
                <a:srgbClr val="D4D4D4"/>
              </a:solidFill>
              <a:latin typeface="Consolas" panose="020B0609020204030204" pitchFamily="49" charset="0"/>
            </a:endParaRPr>
          </a:p>
          <a:p>
            <a:r>
              <a:rPr lang="fr-FR" sz="1400" dirty="0">
                <a:solidFill>
                  <a:srgbClr val="D4D4D4"/>
                </a:solidFill>
                <a:latin typeface="Consolas" panose="020B0609020204030204" pitchFamily="49" charset="0"/>
              </a:rPr>
              <a:t>    </a:t>
            </a:r>
            <a:r>
              <a:rPr lang="fr-FR" sz="1400" dirty="0">
                <a:solidFill>
                  <a:srgbClr val="C586C0"/>
                </a:solidFill>
                <a:latin typeface="Consolas" panose="020B0609020204030204" pitchFamily="49" charset="0"/>
              </a:rPr>
              <a:t>return</a:t>
            </a:r>
            <a:r>
              <a:rPr lang="fr-FR" sz="1400" dirty="0">
                <a:solidFill>
                  <a:srgbClr val="D4D4D4"/>
                </a:solidFill>
                <a:latin typeface="Consolas" panose="020B0609020204030204" pitchFamily="49" charset="0"/>
              </a:rPr>
              <a:t> </a:t>
            </a:r>
            <a:r>
              <a:rPr lang="fr-FR" sz="1400" dirty="0" err="1">
                <a:solidFill>
                  <a:srgbClr val="569CD6"/>
                </a:solidFill>
                <a:latin typeface="Consolas" panose="020B0609020204030204" pitchFamily="49" charset="0"/>
              </a:rPr>
              <a:t>True</a:t>
            </a:r>
            <a:endParaRPr lang="fr-FR" sz="1400" dirty="0">
              <a:solidFill>
                <a:srgbClr val="D4D4D4"/>
              </a:solidFill>
              <a:latin typeface="Consolas" panose="020B0609020204030204" pitchFamily="49" charset="0"/>
            </a:endParaRPr>
          </a:p>
          <a:p>
            <a:br>
              <a:rPr lang="fr-FR" sz="1400" dirty="0">
                <a:solidFill>
                  <a:srgbClr val="D4D4D4"/>
                </a:solidFill>
                <a:latin typeface="Consolas" panose="020B0609020204030204" pitchFamily="49" charset="0"/>
              </a:rPr>
            </a:br>
            <a:endParaRPr lang="fr-FR" sz="1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414753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0D52967-C168-4F27-B36D-10A5256AB715}"/>
              </a:ext>
            </a:extLst>
          </p:cNvPr>
          <p:cNvSpPr>
            <a:spLocks noGrp="1"/>
          </p:cNvSpPr>
          <p:nvPr>
            <p:ph type="title"/>
          </p:nvPr>
        </p:nvSpPr>
        <p:spPr/>
        <p:txBody>
          <a:bodyPr/>
          <a:lstStyle/>
          <a:p>
            <a:r>
              <a:rPr lang="en-GB" dirty="0"/>
              <a:t>Introducing Parallel Program into N-QUEENS Problem</a:t>
            </a:r>
          </a:p>
        </p:txBody>
      </p:sp>
      <p:graphicFrame>
        <p:nvGraphicFramePr>
          <p:cNvPr id="6" name="Tableau 4">
            <a:extLst>
              <a:ext uri="{FF2B5EF4-FFF2-40B4-BE49-F238E27FC236}">
                <a16:creationId xmlns:a16="http://schemas.microsoft.com/office/drawing/2014/main" id="{A9F3C393-E861-451E-B60D-60B1AC890728}"/>
              </a:ext>
            </a:extLst>
          </p:cNvPr>
          <p:cNvGraphicFramePr>
            <a:graphicFrameLocks noGrp="1"/>
          </p:cNvGraphicFramePr>
          <p:nvPr>
            <p:extLst>
              <p:ext uri="{D42A27DB-BD31-4B8C-83A1-F6EECF244321}">
                <p14:modId xmlns:p14="http://schemas.microsoft.com/office/powerpoint/2010/main" val="1074127265"/>
              </p:ext>
            </p:extLst>
          </p:nvPr>
        </p:nvGraphicFramePr>
        <p:xfrm>
          <a:off x="461100" y="3975097"/>
          <a:ext cx="1440000" cy="1463040"/>
        </p:xfrm>
        <a:graphic>
          <a:graphicData uri="http://schemas.openxmlformats.org/drawingml/2006/table">
            <a:tbl>
              <a:tblPr bandRow="1">
                <a:tableStyleId>{2D5ABB26-0587-4C30-8999-92F81FD0307C}</a:tableStyleId>
              </a:tblPr>
              <a:tblGrid>
                <a:gridCol w="360000">
                  <a:extLst>
                    <a:ext uri="{9D8B030D-6E8A-4147-A177-3AD203B41FA5}">
                      <a16:colId xmlns:a16="http://schemas.microsoft.com/office/drawing/2014/main" val="934721803"/>
                    </a:ext>
                  </a:extLst>
                </a:gridCol>
                <a:gridCol w="360000">
                  <a:extLst>
                    <a:ext uri="{9D8B030D-6E8A-4147-A177-3AD203B41FA5}">
                      <a16:colId xmlns:a16="http://schemas.microsoft.com/office/drawing/2014/main" val="1742775175"/>
                    </a:ext>
                  </a:extLst>
                </a:gridCol>
                <a:gridCol w="360000">
                  <a:extLst>
                    <a:ext uri="{9D8B030D-6E8A-4147-A177-3AD203B41FA5}">
                      <a16:colId xmlns:a16="http://schemas.microsoft.com/office/drawing/2014/main" val="960764823"/>
                    </a:ext>
                  </a:extLst>
                </a:gridCol>
                <a:gridCol w="360000">
                  <a:extLst>
                    <a:ext uri="{9D8B030D-6E8A-4147-A177-3AD203B41FA5}">
                      <a16:colId xmlns:a16="http://schemas.microsoft.com/office/drawing/2014/main" val="4124727156"/>
                    </a:ext>
                  </a:extLst>
                </a:gridCol>
              </a:tblGrid>
              <a:tr h="360000">
                <a:tc>
                  <a:txBody>
                    <a:bodyPr/>
                    <a:lstStyle/>
                    <a:p>
                      <a:pPr algn="ctr"/>
                      <a:r>
                        <a:rPr lang="fr-FR" dirty="0"/>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3260083"/>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9385421"/>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8092437"/>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27197107"/>
                  </a:ext>
                </a:extLst>
              </a:tr>
            </a:tbl>
          </a:graphicData>
        </a:graphic>
      </p:graphicFrame>
      <p:graphicFrame>
        <p:nvGraphicFramePr>
          <p:cNvPr id="7" name="Tableau 4">
            <a:extLst>
              <a:ext uri="{FF2B5EF4-FFF2-40B4-BE49-F238E27FC236}">
                <a16:creationId xmlns:a16="http://schemas.microsoft.com/office/drawing/2014/main" id="{39DBE279-73D7-40A4-8EC1-BFE37FFC19F4}"/>
              </a:ext>
            </a:extLst>
          </p:cNvPr>
          <p:cNvGraphicFramePr>
            <a:graphicFrameLocks noGrp="1"/>
          </p:cNvGraphicFramePr>
          <p:nvPr>
            <p:extLst>
              <p:ext uri="{D42A27DB-BD31-4B8C-83A1-F6EECF244321}">
                <p14:modId xmlns:p14="http://schemas.microsoft.com/office/powerpoint/2010/main" val="2436220984"/>
              </p:ext>
            </p:extLst>
          </p:nvPr>
        </p:nvGraphicFramePr>
        <p:xfrm>
          <a:off x="2446200" y="3087157"/>
          <a:ext cx="1440000" cy="1463040"/>
        </p:xfrm>
        <a:graphic>
          <a:graphicData uri="http://schemas.openxmlformats.org/drawingml/2006/table">
            <a:tbl>
              <a:tblPr bandRow="1">
                <a:tableStyleId>{2D5ABB26-0587-4C30-8999-92F81FD0307C}</a:tableStyleId>
              </a:tblPr>
              <a:tblGrid>
                <a:gridCol w="360000">
                  <a:extLst>
                    <a:ext uri="{9D8B030D-6E8A-4147-A177-3AD203B41FA5}">
                      <a16:colId xmlns:a16="http://schemas.microsoft.com/office/drawing/2014/main" val="934721803"/>
                    </a:ext>
                  </a:extLst>
                </a:gridCol>
                <a:gridCol w="360000">
                  <a:extLst>
                    <a:ext uri="{9D8B030D-6E8A-4147-A177-3AD203B41FA5}">
                      <a16:colId xmlns:a16="http://schemas.microsoft.com/office/drawing/2014/main" val="1742775175"/>
                    </a:ext>
                  </a:extLst>
                </a:gridCol>
                <a:gridCol w="360000">
                  <a:extLst>
                    <a:ext uri="{9D8B030D-6E8A-4147-A177-3AD203B41FA5}">
                      <a16:colId xmlns:a16="http://schemas.microsoft.com/office/drawing/2014/main" val="960764823"/>
                    </a:ext>
                  </a:extLst>
                </a:gridCol>
                <a:gridCol w="360000">
                  <a:extLst>
                    <a:ext uri="{9D8B030D-6E8A-4147-A177-3AD203B41FA5}">
                      <a16:colId xmlns:a16="http://schemas.microsoft.com/office/drawing/2014/main" val="4124727156"/>
                    </a:ext>
                  </a:extLst>
                </a:gridCol>
              </a:tblGrid>
              <a:tr h="360000">
                <a:tc>
                  <a:txBody>
                    <a:bodyPr/>
                    <a:lstStyle/>
                    <a:p>
                      <a:pPr algn="ctr"/>
                      <a:r>
                        <a:rPr lang="fr-FR" dirty="0">
                          <a:solidFill>
                            <a:schemeClr val="tx1">
                              <a:lumMod val="50000"/>
                            </a:schemeClr>
                          </a:solidFill>
                        </a:rPr>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3260083"/>
                  </a:ext>
                </a:extLst>
              </a:tr>
              <a:tr h="360000">
                <a:tc>
                  <a:txBody>
                    <a:bodyPr/>
                    <a:lstStyle/>
                    <a:p>
                      <a:pPr algn="ctr"/>
                      <a:endParaRPr lang="en-GB" dirty="0">
                        <a:solidFill>
                          <a:schemeClr val="tx1">
                            <a:lumMod val="5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9385421"/>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fr-FR" dirty="0"/>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8092437"/>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27197107"/>
                  </a:ext>
                </a:extLst>
              </a:tr>
            </a:tbl>
          </a:graphicData>
        </a:graphic>
      </p:graphicFrame>
      <p:graphicFrame>
        <p:nvGraphicFramePr>
          <p:cNvPr id="8" name="Tableau 4">
            <a:extLst>
              <a:ext uri="{FF2B5EF4-FFF2-40B4-BE49-F238E27FC236}">
                <a16:creationId xmlns:a16="http://schemas.microsoft.com/office/drawing/2014/main" id="{8DE9F3CD-C127-40EA-8C48-287AAB3C2E09}"/>
              </a:ext>
            </a:extLst>
          </p:cNvPr>
          <p:cNvGraphicFramePr>
            <a:graphicFrameLocks noGrp="1"/>
          </p:cNvGraphicFramePr>
          <p:nvPr>
            <p:extLst>
              <p:ext uri="{D42A27DB-BD31-4B8C-83A1-F6EECF244321}">
                <p14:modId xmlns:p14="http://schemas.microsoft.com/office/powerpoint/2010/main" val="3148460522"/>
              </p:ext>
            </p:extLst>
          </p:nvPr>
        </p:nvGraphicFramePr>
        <p:xfrm>
          <a:off x="2446200" y="4839967"/>
          <a:ext cx="1440000" cy="1463040"/>
        </p:xfrm>
        <a:graphic>
          <a:graphicData uri="http://schemas.openxmlformats.org/drawingml/2006/table">
            <a:tbl>
              <a:tblPr bandRow="1">
                <a:tableStyleId>{2D5ABB26-0587-4C30-8999-92F81FD0307C}</a:tableStyleId>
              </a:tblPr>
              <a:tblGrid>
                <a:gridCol w="360000">
                  <a:extLst>
                    <a:ext uri="{9D8B030D-6E8A-4147-A177-3AD203B41FA5}">
                      <a16:colId xmlns:a16="http://schemas.microsoft.com/office/drawing/2014/main" val="934721803"/>
                    </a:ext>
                  </a:extLst>
                </a:gridCol>
                <a:gridCol w="360000">
                  <a:extLst>
                    <a:ext uri="{9D8B030D-6E8A-4147-A177-3AD203B41FA5}">
                      <a16:colId xmlns:a16="http://schemas.microsoft.com/office/drawing/2014/main" val="1742775175"/>
                    </a:ext>
                  </a:extLst>
                </a:gridCol>
                <a:gridCol w="360000">
                  <a:extLst>
                    <a:ext uri="{9D8B030D-6E8A-4147-A177-3AD203B41FA5}">
                      <a16:colId xmlns:a16="http://schemas.microsoft.com/office/drawing/2014/main" val="960764823"/>
                    </a:ext>
                  </a:extLst>
                </a:gridCol>
                <a:gridCol w="360000">
                  <a:extLst>
                    <a:ext uri="{9D8B030D-6E8A-4147-A177-3AD203B41FA5}">
                      <a16:colId xmlns:a16="http://schemas.microsoft.com/office/drawing/2014/main" val="4124727156"/>
                    </a:ext>
                  </a:extLst>
                </a:gridCol>
              </a:tblGrid>
              <a:tr h="360000">
                <a:tc>
                  <a:txBody>
                    <a:bodyPr/>
                    <a:lstStyle/>
                    <a:p>
                      <a:pPr algn="ctr"/>
                      <a:r>
                        <a:rPr lang="fr-FR" dirty="0">
                          <a:solidFill>
                            <a:schemeClr val="tx1">
                              <a:lumMod val="50000"/>
                            </a:schemeClr>
                          </a:solidFill>
                        </a:rPr>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3260083"/>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9385421"/>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8092437"/>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27197107"/>
                  </a:ext>
                </a:extLst>
              </a:tr>
            </a:tbl>
          </a:graphicData>
        </a:graphic>
      </p:graphicFrame>
      <p:graphicFrame>
        <p:nvGraphicFramePr>
          <p:cNvPr id="9" name="Tableau 4">
            <a:extLst>
              <a:ext uri="{FF2B5EF4-FFF2-40B4-BE49-F238E27FC236}">
                <a16:creationId xmlns:a16="http://schemas.microsoft.com/office/drawing/2014/main" id="{3540A478-1244-4902-AD2C-C01CFE2F4EEE}"/>
              </a:ext>
            </a:extLst>
          </p:cNvPr>
          <p:cNvGraphicFramePr>
            <a:graphicFrameLocks noGrp="1"/>
          </p:cNvGraphicFramePr>
          <p:nvPr>
            <p:extLst>
              <p:ext uri="{D42A27DB-BD31-4B8C-83A1-F6EECF244321}">
                <p14:modId xmlns:p14="http://schemas.microsoft.com/office/powerpoint/2010/main" val="2712616406"/>
              </p:ext>
            </p:extLst>
          </p:nvPr>
        </p:nvGraphicFramePr>
        <p:xfrm>
          <a:off x="4431299" y="3097739"/>
          <a:ext cx="1440000" cy="1463040"/>
        </p:xfrm>
        <a:graphic>
          <a:graphicData uri="http://schemas.openxmlformats.org/drawingml/2006/table">
            <a:tbl>
              <a:tblPr bandRow="1">
                <a:tableStyleId>{2D5ABB26-0587-4C30-8999-92F81FD0307C}</a:tableStyleId>
              </a:tblPr>
              <a:tblGrid>
                <a:gridCol w="360000">
                  <a:extLst>
                    <a:ext uri="{9D8B030D-6E8A-4147-A177-3AD203B41FA5}">
                      <a16:colId xmlns:a16="http://schemas.microsoft.com/office/drawing/2014/main" val="934721803"/>
                    </a:ext>
                  </a:extLst>
                </a:gridCol>
                <a:gridCol w="360000">
                  <a:extLst>
                    <a:ext uri="{9D8B030D-6E8A-4147-A177-3AD203B41FA5}">
                      <a16:colId xmlns:a16="http://schemas.microsoft.com/office/drawing/2014/main" val="1742775175"/>
                    </a:ext>
                  </a:extLst>
                </a:gridCol>
                <a:gridCol w="360000">
                  <a:extLst>
                    <a:ext uri="{9D8B030D-6E8A-4147-A177-3AD203B41FA5}">
                      <a16:colId xmlns:a16="http://schemas.microsoft.com/office/drawing/2014/main" val="960764823"/>
                    </a:ext>
                  </a:extLst>
                </a:gridCol>
                <a:gridCol w="360000">
                  <a:extLst>
                    <a:ext uri="{9D8B030D-6E8A-4147-A177-3AD203B41FA5}">
                      <a16:colId xmlns:a16="http://schemas.microsoft.com/office/drawing/2014/main" val="4124727156"/>
                    </a:ext>
                  </a:extLst>
                </a:gridCol>
              </a:tblGrid>
              <a:tr h="360000">
                <a:tc>
                  <a:txBody>
                    <a:bodyPr/>
                    <a:lstStyle/>
                    <a:p>
                      <a:pPr algn="ctr"/>
                      <a:r>
                        <a:rPr lang="fr-FR" dirty="0">
                          <a:solidFill>
                            <a:schemeClr val="tx1">
                              <a:lumMod val="50000"/>
                            </a:schemeClr>
                          </a:solidFill>
                        </a:rPr>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383260083"/>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629385421"/>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fr-FR" dirty="0">
                          <a:solidFill>
                            <a:schemeClr val="tx1">
                              <a:lumMod val="50000"/>
                            </a:schemeClr>
                          </a:solidFill>
                        </a:rPr>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138092437"/>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127197107"/>
                  </a:ext>
                </a:extLst>
              </a:tr>
            </a:tbl>
          </a:graphicData>
        </a:graphic>
      </p:graphicFrame>
      <p:sp>
        <p:nvSpPr>
          <p:cNvPr id="10" name="Rectangle 9">
            <a:extLst>
              <a:ext uri="{FF2B5EF4-FFF2-40B4-BE49-F238E27FC236}">
                <a16:creationId xmlns:a16="http://schemas.microsoft.com/office/drawing/2014/main" id="{1EEA7608-C89E-45D0-9881-4B475E587AB9}"/>
              </a:ext>
            </a:extLst>
          </p:cNvPr>
          <p:cNvSpPr/>
          <p:nvPr/>
        </p:nvSpPr>
        <p:spPr>
          <a:xfrm>
            <a:off x="685801" y="2056923"/>
            <a:ext cx="10859063" cy="923330"/>
          </a:xfrm>
          <a:prstGeom prst="rect">
            <a:avLst/>
          </a:prstGeom>
        </p:spPr>
        <p:txBody>
          <a:bodyPr wrap="none">
            <a:spAutoFit/>
          </a:bodyPr>
          <a:lstStyle/>
          <a:p>
            <a:r>
              <a:rPr lang="fr-FR" dirty="0">
                <a:solidFill>
                  <a:srgbClr val="D4D4D4"/>
                </a:solidFill>
                <a:latin typeface="Consolas" panose="020B0609020204030204" pitchFamily="49" charset="0"/>
              </a:rPr>
              <a:t>On </a:t>
            </a:r>
            <a:r>
              <a:rPr lang="fr-FR" dirty="0" err="1">
                <a:solidFill>
                  <a:srgbClr val="D4D4D4"/>
                </a:solidFill>
                <a:latin typeface="Consolas" panose="020B0609020204030204" pitchFamily="49" charset="0"/>
              </a:rPr>
              <a:t>each</a:t>
            </a:r>
            <a:r>
              <a:rPr lang="fr-FR" dirty="0">
                <a:solidFill>
                  <a:srgbClr val="D4D4D4"/>
                </a:solidFill>
                <a:latin typeface="Consolas" panose="020B0609020204030204" pitchFamily="49" charset="0"/>
              </a:rPr>
              <a:t> </a:t>
            </a:r>
            <a:r>
              <a:rPr lang="fr-FR" dirty="0" err="1">
                <a:solidFill>
                  <a:srgbClr val="D4D4D4"/>
                </a:solidFill>
                <a:latin typeface="Consolas" panose="020B0609020204030204" pitchFamily="49" charset="0"/>
              </a:rPr>
              <a:t>column</a:t>
            </a:r>
            <a:r>
              <a:rPr lang="fr-FR" dirty="0">
                <a:solidFill>
                  <a:srgbClr val="D4D4D4"/>
                </a:solidFill>
                <a:latin typeface="Consolas" panose="020B0609020204030204" pitchFamily="49" charset="0"/>
              </a:rPr>
              <a:t> </a:t>
            </a:r>
            <a:r>
              <a:rPr lang="fr-FR" dirty="0" err="1">
                <a:solidFill>
                  <a:srgbClr val="D4D4D4"/>
                </a:solidFill>
                <a:latin typeface="Consolas" panose="020B0609020204030204" pitchFamily="49" charset="0"/>
              </a:rPr>
              <a:t>we</a:t>
            </a:r>
            <a:r>
              <a:rPr lang="fr-FR" dirty="0">
                <a:solidFill>
                  <a:srgbClr val="D4D4D4"/>
                </a:solidFill>
                <a:latin typeface="Consolas" panose="020B0609020204030204" pitchFamily="49" charset="0"/>
              </a:rPr>
              <a:t> </a:t>
            </a:r>
            <a:r>
              <a:rPr lang="fr-FR" dirty="0" err="1">
                <a:solidFill>
                  <a:srgbClr val="D4D4D4"/>
                </a:solidFill>
                <a:latin typeface="Consolas" panose="020B0609020204030204" pitchFamily="49" charset="0"/>
              </a:rPr>
              <a:t>distribute</a:t>
            </a:r>
            <a:r>
              <a:rPr lang="fr-FR" dirty="0">
                <a:solidFill>
                  <a:srgbClr val="D4D4D4"/>
                </a:solidFill>
                <a:latin typeface="Consolas" panose="020B0609020204030204" pitchFamily="49" charset="0"/>
              </a:rPr>
              <a:t> the future </a:t>
            </a:r>
            <a:r>
              <a:rPr lang="fr-FR" dirty="0" err="1">
                <a:solidFill>
                  <a:srgbClr val="D4D4D4"/>
                </a:solidFill>
                <a:latin typeface="Consolas" panose="020B0609020204030204" pitchFamily="49" charset="0"/>
              </a:rPr>
              <a:t>computing</a:t>
            </a:r>
            <a:r>
              <a:rPr lang="fr-FR" dirty="0">
                <a:solidFill>
                  <a:srgbClr val="D4D4D4"/>
                </a:solidFill>
                <a:latin typeface="Consolas" panose="020B0609020204030204" pitchFamily="49" charset="0"/>
              </a:rPr>
              <a:t> on the </a:t>
            </a:r>
            <a:r>
              <a:rPr lang="fr-FR" dirty="0" err="1">
                <a:solidFill>
                  <a:srgbClr val="D4D4D4"/>
                </a:solidFill>
                <a:latin typeface="Consolas" panose="020B0609020204030204" pitchFamily="49" charset="0"/>
              </a:rPr>
              <a:t>other</a:t>
            </a:r>
            <a:r>
              <a:rPr lang="fr-FR" dirty="0">
                <a:solidFill>
                  <a:srgbClr val="D4D4D4"/>
                </a:solidFill>
                <a:latin typeface="Consolas" panose="020B0609020204030204" pitchFamily="49" charset="0"/>
              </a:rPr>
              <a:t> </a:t>
            </a:r>
            <a:r>
              <a:rPr lang="fr-FR" dirty="0" err="1">
                <a:solidFill>
                  <a:srgbClr val="D4D4D4"/>
                </a:solidFill>
                <a:latin typeface="Consolas" panose="020B0609020204030204" pitchFamily="49" charset="0"/>
              </a:rPr>
              <a:t>processes</a:t>
            </a:r>
            <a:r>
              <a:rPr lang="fr-FR" dirty="0">
                <a:solidFill>
                  <a:srgbClr val="D4D4D4"/>
                </a:solidFill>
                <a:latin typeface="Consolas" panose="020B0609020204030204" pitchFamily="49" charset="0"/>
              </a:rPr>
              <a:t>:</a:t>
            </a:r>
          </a:p>
          <a:p>
            <a:r>
              <a:rPr lang="fr-FR" b="0" dirty="0">
                <a:solidFill>
                  <a:srgbClr val="D4D4D4"/>
                </a:solidFill>
                <a:effectLst/>
                <a:latin typeface="Consolas" panose="020B0609020204030204" pitchFamily="49" charset="0"/>
              </a:rPr>
              <a:t>	mapping for </a:t>
            </a:r>
            <a:r>
              <a:rPr lang="fr-FR" b="0" dirty="0" err="1">
                <a:solidFill>
                  <a:srgbClr val="D4D4D4"/>
                </a:solidFill>
                <a:effectLst/>
                <a:latin typeface="Consolas" panose="020B0609020204030204" pitchFamily="49" charset="0"/>
              </a:rPr>
              <a:t>each</a:t>
            </a:r>
            <a:r>
              <a:rPr lang="fr-FR" b="0" dirty="0">
                <a:solidFill>
                  <a:srgbClr val="D4D4D4"/>
                </a:solidFill>
                <a:effectLst/>
                <a:latin typeface="Consolas" panose="020B0609020204030204" pitchFamily="49" charset="0"/>
              </a:rPr>
              <a:t> </a:t>
            </a:r>
            <a:r>
              <a:rPr lang="fr-FR" b="0" dirty="0" err="1">
                <a:solidFill>
                  <a:srgbClr val="D4D4D4"/>
                </a:solidFill>
                <a:effectLst/>
                <a:latin typeface="Consolas" panose="020B0609020204030204" pitchFamily="49" charset="0"/>
              </a:rPr>
              <a:t>column</a:t>
            </a:r>
            <a:r>
              <a:rPr lang="fr-FR" b="0" dirty="0">
                <a:solidFill>
                  <a:srgbClr val="D4D4D4"/>
                </a:solidFill>
                <a:effectLst/>
                <a:latin typeface="Consolas" panose="020B0609020204030204" pitchFamily="49" charset="0"/>
              </a:rPr>
              <a:t> &gt; </a:t>
            </a:r>
            <a:r>
              <a:rPr lang="fr-FR" b="0" dirty="0" err="1">
                <a:solidFill>
                  <a:srgbClr val="D4D4D4"/>
                </a:solidFill>
                <a:effectLst/>
                <a:latin typeface="Consolas" panose="020B0609020204030204" pitchFamily="49" charset="0"/>
              </a:rPr>
              <a:t>row</a:t>
            </a:r>
            <a:r>
              <a:rPr lang="fr-FR" b="0" dirty="0">
                <a:solidFill>
                  <a:srgbClr val="D4D4D4"/>
                </a:solidFill>
                <a:effectLst/>
                <a:latin typeface="Consolas" panose="020B0609020204030204" pitchFamily="49" charset="0"/>
              </a:rPr>
              <a:t> index &gt; </a:t>
            </a:r>
            <a:r>
              <a:rPr lang="fr-FR" b="0" dirty="0" err="1">
                <a:solidFill>
                  <a:srgbClr val="D4D4D4"/>
                </a:solidFill>
                <a:effectLst/>
                <a:latin typeface="Consolas" panose="020B0609020204030204" pitchFamily="49" charset="0"/>
              </a:rPr>
              <a:t>True</a:t>
            </a:r>
            <a:r>
              <a:rPr lang="fr-FR" b="0" dirty="0">
                <a:solidFill>
                  <a:srgbClr val="D4D4D4"/>
                </a:solidFill>
                <a:effectLst/>
                <a:latin typeface="Consolas" panose="020B0609020204030204" pitchFamily="49" charset="0"/>
              </a:rPr>
              <a:t> if </a:t>
            </a:r>
            <a:r>
              <a:rPr lang="fr-FR" b="0" dirty="0" err="1">
                <a:solidFill>
                  <a:srgbClr val="D4D4D4"/>
                </a:solidFill>
                <a:effectLst/>
                <a:latin typeface="Consolas" panose="020B0609020204030204" pitchFamily="49" charset="0"/>
              </a:rPr>
              <a:t>it_leads_to</a:t>
            </a:r>
            <a:r>
              <a:rPr lang="fr-FR" dirty="0" err="1">
                <a:solidFill>
                  <a:srgbClr val="D4D4D4"/>
                </a:solidFill>
                <a:latin typeface="Consolas" panose="020B0609020204030204" pitchFamily="49" charset="0"/>
              </a:rPr>
              <a:t>_solution</a:t>
            </a:r>
            <a:r>
              <a:rPr lang="fr-FR" dirty="0">
                <a:solidFill>
                  <a:srgbClr val="D4D4D4"/>
                </a:solidFill>
                <a:latin typeface="Consolas" panose="020B0609020204030204" pitchFamily="49" charset="0"/>
              </a:rPr>
              <a:t> </a:t>
            </a:r>
            <a:r>
              <a:rPr lang="fr-FR" dirty="0" err="1">
                <a:solidFill>
                  <a:srgbClr val="D4D4D4"/>
                </a:solidFill>
                <a:latin typeface="Consolas" panose="020B0609020204030204" pitchFamily="49" charset="0"/>
              </a:rPr>
              <a:t>else</a:t>
            </a:r>
            <a:r>
              <a:rPr lang="fr-FR" dirty="0">
                <a:solidFill>
                  <a:srgbClr val="D4D4D4"/>
                </a:solidFill>
                <a:latin typeface="Consolas" panose="020B0609020204030204" pitchFamily="49" charset="0"/>
              </a:rPr>
              <a:t> False</a:t>
            </a:r>
          </a:p>
          <a:p>
            <a:r>
              <a:rPr lang="fr-FR" b="0" dirty="0">
                <a:solidFill>
                  <a:srgbClr val="D4D4D4"/>
                </a:solidFill>
                <a:effectLst/>
                <a:latin typeface="Consolas" panose="020B0609020204030204" pitchFamily="49" charset="0"/>
              </a:rPr>
              <a:t>	</a:t>
            </a:r>
          </a:p>
        </p:txBody>
      </p:sp>
      <p:graphicFrame>
        <p:nvGraphicFramePr>
          <p:cNvPr id="11" name="Tableau 4">
            <a:extLst>
              <a:ext uri="{FF2B5EF4-FFF2-40B4-BE49-F238E27FC236}">
                <a16:creationId xmlns:a16="http://schemas.microsoft.com/office/drawing/2014/main" id="{6BE9D943-6C77-4612-851B-655E4475CC4A}"/>
              </a:ext>
            </a:extLst>
          </p:cNvPr>
          <p:cNvGraphicFramePr>
            <a:graphicFrameLocks noGrp="1"/>
          </p:cNvGraphicFramePr>
          <p:nvPr>
            <p:extLst>
              <p:ext uri="{D42A27DB-BD31-4B8C-83A1-F6EECF244321}">
                <p14:modId xmlns:p14="http://schemas.microsoft.com/office/powerpoint/2010/main" val="239719262"/>
              </p:ext>
            </p:extLst>
          </p:nvPr>
        </p:nvGraphicFramePr>
        <p:xfrm>
          <a:off x="4431299" y="4842081"/>
          <a:ext cx="1440000" cy="1463040"/>
        </p:xfrm>
        <a:graphic>
          <a:graphicData uri="http://schemas.openxmlformats.org/drawingml/2006/table">
            <a:tbl>
              <a:tblPr bandRow="1">
                <a:tableStyleId>{2D5ABB26-0587-4C30-8999-92F81FD0307C}</a:tableStyleId>
              </a:tblPr>
              <a:tblGrid>
                <a:gridCol w="360000">
                  <a:extLst>
                    <a:ext uri="{9D8B030D-6E8A-4147-A177-3AD203B41FA5}">
                      <a16:colId xmlns:a16="http://schemas.microsoft.com/office/drawing/2014/main" val="934721803"/>
                    </a:ext>
                  </a:extLst>
                </a:gridCol>
                <a:gridCol w="360000">
                  <a:extLst>
                    <a:ext uri="{9D8B030D-6E8A-4147-A177-3AD203B41FA5}">
                      <a16:colId xmlns:a16="http://schemas.microsoft.com/office/drawing/2014/main" val="1742775175"/>
                    </a:ext>
                  </a:extLst>
                </a:gridCol>
                <a:gridCol w="360000">
                  <a:extLst>
                    <a:ext uri="{9D8B030D-6E8A-4147-A177-3AD203B41FA5}">
                      <a16:colId xmlns:a16="http://schemas.microsoft.com/office/drawing/2014/main" val="960764823"/>
                    </a:ext>
                  </a:extLst>
                </a:gridCol>
                <a:gridCol w="360000">
                  <a:extLst>
                    <a:ext uri="{9D8B030D-6E8A-4147-A177-3AD203B41FA5}">
                      <a16:colId xmlns:a16="http://schemas.microsoft.com/office/drawing/2014/main" val="4124727156"/>
                    </a:ext>
                  </a:extLst>
                </a:gridCol>
              </a:tblGrid>
              <a:tr h="360000">
                <a:tc>
                  <a:txBody>
                    <a:bodyPr/>
                    <a:lstStyle/>
                    <a:p>
                      <a:pPr algn="ctr"/>
                      <a:r>
                        <a:rPr lang="fr-FR" dirty="0">
                          <a:solidFill>
                            <a:schemeClr val="tx1">
                              <a:lumMod val="50000"/>
                            </a:schemeClr>
                          </a:solidFill>
                        </a:rPr>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3260083"/>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9385421"/>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8092437"/>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dirty="0">
                          <a:solidFill>
                            <a:schemeClr val="tx1">
                              <a:lumMod val="50000"/>
                            </a:schemeClr>
                          </a:solidFill>
                        </a:rPr>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27197107"/>
                  </a:ext>
                </a:extLst>
              </a:tr>
            </a:tbl>
          </a:graphicData>
        </a:graphic>
      </p:graphicFrame>
      <p:graphicFrame>
        <p:nvGraphicFramePr>
          <p:cNvPr id="16" name="Tableau 4">
            <a:extLst>
              <a:ext uri="{FF2B5EF4-FFF2-40B4-BE49-F238E27FC236}">
                <a16:creationId xmlns:a16="http://schemas.microsoft.com/office/drawing/2014/main" id="{95BC1A76-25A7-42BA-A428-80BE52F24398}"/>
              </a:ext>
            </a:extLst>
          </p:cNvPr>
          <p:cNvGraphicFramePr>
            <a:graphicFrameLocks noGrp="1"/>
          </p:cNvGraphicFramePr>
          <p:nvPr>
            <p:extLst>
              <p:ext uri="{D42A27DB-BD31-4B8C-83A1-F6EECF244321}">
                <p14:modId xmlns:p14="http://schemas.microsoft.com/office/powerpoint/2010/main" val="1490812999"/>
              </p:ext>
            </p:extLst>
          </p:nvPr>
        </p:nvGraphicFramePr>
        <p:xfrm>
          <a:off x="6416398" y="4842081"/>
          <a:ext cx="1440000" cy="1463040"/>
        </p:xfrm>
        <a:graphic>
          <a:graphicData uri="http://schemas.openxmlformats.org/drawingml/2006/table">
            <a:tbl>
              <a:tblPr bandRow="1">
                <a:tableStyleId>{2D5ABB26-0587-4C30-8999-92F81FD0307C}</a:tableStyleId>
              </a:tblPr>
              <a:tblGrid>
                <a:gridCol w="360000">
                  <a:extLst>
                    <a:ext uri="{9D8B030D-6E8A-4147-A177-3AD203B41FA5}">
                      <a16:colId xmlns:a16="http://schemas.microsoft.com/office/drawing/2014/main" val="934721803"/>
                    </a:ext>
                  </a:extLst>
                </a:gridCol>
                <a:gridCol w="360000">
                  <a:extLst>
                    <a:ext uri="{9D8B030D-6E8A-4147-A177-3AD203B41FA5}">
                      <a16:colId xmlns:a16="http://schemas.microsoft.com/office/drawing/2014/main" val="1742775175"/>
                    </a:ext>
                  </a:extLst>
                </a:gridCol>
                <a:gridCol w="360000">
                  <a:extLst>
                    <a:ext uri="{9D8B030D-6E8A-4147-A177-3AD203B41FA5}">
                      <a16:colId xmlns:a16="http://schemas.microsoft.com/office/drawing/2014/main" val="960764823"/>
                    </a:ext>
                  </a:extLst>
                </a:gridCol>
                <a:gridCol w="360000">
                  <a:extLst>
                    <a:ext uri="{9D8B030D-6E8A-4147-A177-3AD203B41FA5}">
                      <a16:colId xmlns:a16="http://schemas.microsoft.com/office/drawing/2014/main" val="4124727156"/>
                    </a:ext>
                  </a:extLst>
                </a:gridCol>
              </a:tblGrid>
              <a:tr h="360000">
                <a:tc>
                  <a:txBody>
                    <a:bodyPr/>
                    <a:lstStyle/>
                    <a:p>
                      <a:pPr algn="ctr"/>
                      <a:r>
                        <a:rPr lang="fr-FR" dirty="0">
                          <a:solidFill>
                            <a:schemeClr val="tx1">
                              <a:lumMod val="50000"/>
                            </a:schemeClr>
                          </a:solidFill>
                        </a:rPr>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383260083"/>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r>
                        <a:rPr lang="fr-FR" dirty="0">
                          <a:solidFill>
                            <a:schemeClr val="tx1">
                              <a:lumMod val="50000"/>
                            </a:schemeClr>
                          </a:solidFill>
                        </a:rPr>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629385421"/>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138092437"/>
                  </a:ext>
                </a:extLst>
              </a:tr>
              <a:tr h="360000">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r>
                        <a:rPr lang="fr-FR" dirty="0">
                          <a:solidFill>
                            <a:schemeClr val="tx1">
                              <a:lumMod val="50000"/>
                            </a:schemeClr>
                          </a:solidFill>
                        </a:rPr>
                        <a:t>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ct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127197107"/>
                  </a:ext>
                </a:extLst>
              </a:tr>
            </a:tbl>
          </a:graphicData>
        </a:graphic>
      </p:graphicFrame>
      <p:cxnSp>
        <p:nvCxnSpPr>
          <p:cNvPr id="18" name="Connecteur droit avec flèche 17">
            <a:extLst>
              <a:ext uri="{FF2B5EF4-FFF2-40B4-BE49-F238E27FC236}">
                <a16:creationId xmlns:a16="http://schemas.microsoft.com/office/drawing/2014/main" id="{44E096C2-2DFD-49F6-845A-495EAECE940A}"/>
              </a:ext>
            </a:extLst>
          </p:cNvPr>
          <p:cNvCxnSpPr>
            <a:endCxn id="7" idx="1"/>
          </p:cNvCxnSpPr>
          <p:nvPr/>
        </p:nvCxnSpPr>
        <p:spPr>
          <a:xfrm flipV="1">
            <a:off x="1901100" y="3818677"/>
            <a:ext cx="545100" cy="8961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eur droit avec flèche 19">
            <a:extLst>
              <a:ext uri="{FF2B5EF4-FFF2-40B4-BE49-F238E27FC236}">
                <a16:creationId xmlns:a16="http://schemas.microsoft.com/office/drawing/2014/main" id="{D09ED8EF-A89F-45D8-9252-79F8F177373D}"/>
              </a:ext>
            </a:extLst>
          </p:cNvPr>
          <p:cNvCxnSpPr>
            <a:endCxn id="6" idx="3"/>
          </p:cNvCxnSpPr>
          <p:nvPr/>
        </p:nvCxnSpPr>
        <p:spPr>
          <a:xfrm flipH="1" flipV="1">
            <a:off x="1901100" y="4706617"/>
            <a:ext cx="545099" cy="838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eur droit avec flèche 21">
            <a:extLst>
              <a:ext uri="{FF2B5EF4-FFF2-40B4-BE49-F238E27FC236}">
                <a16:creationId xmlns:a16="http://schemas.microsoft.com/office/drawing/2014/main" id="{9B1D32AA-95C9-4B8A-9307-6EDCB1108683}"/>
              </a:ext>
            </a:extLst>
          </p:cNvPr>
          <p:cNvCxnSpPr>
            <a:cxnSpLocks/>
            <a:stCxn id="7" idx="3"/>
            <a:endCxn id="9" idx="1"/>
          </p:cNvCxnSpPr>
          <p:nvPr/>
        </p:nvCxnSpPr>
        <p:spPr>
          <a:xfrm>
            <a:off x="3886200" y="3818677"/>
            <a:ext cx="545099" cy="105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eur droit avec flèche 23">
            <a:extLst>
              <a:ext uri="{FF2B5EF4-FFF2-40B4-BE49-F238E27FC236}">
                <a16:creationId xmlns:a16="http://schemas.microsoft.com/office/drawing/2014/main" id="{7BA8E52F-3EB0-4D3A-9049-CC7442AA3069}"/>
              </a:ext>
            </a:extLst>
          </p:cNvPr>
          <p:cNvCxnSpPr>
            <a:cxnSpLocks/>
            <a:stCxn id="8" idx="3"/>
            <a:endCxn id="11" idx="1"/>
          </p:cNvCxnSpPr>
          <p:nvPr/>
        </p:nvCxnSpPr>
        <p:spPr>
          <a:xfrm>
            <a:off x="3886200" y="5571487"/>
            <a:ext cx="545099" cy="2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necteur droit avec flèche 25">
            <a:extLst>
              <a:ext uri="{FF2B5EF4-FFF2-40B4-BE49-F238E27FC236}">
                <a16:creationId xmlns:a16="http://schemas.microsoft.com/office/drawing/2014/main" id="{9B7011E4-A743-4978-BD9E-00B35DA07371}"/>
              </a:ext>
            </a:extLst>
          </p:cNvPr>
          <p:cNvCxnSpPr>
            <a:cxnSpLocks/>
            <a:stCxn id="11" idx="3"/>
            <a:endCxn id="16" idx="1"/>
          </p:cNvCxnSpPr>
          <p:nvPr/>
        </p:nvCxnSpPr>
        <p:spPr>
          <a:xfrm>
            <a:off x="5871299" y="5573601"/>
            <a:ext cx="5450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Connecteur droit avec flèche 31">
            <a:extLst>
              <a:ext uri="{FF2B5EF4-FFF2-40B4-BE49-F238E27FC236}">
                <a16:creationId xmlns:a16="http://schemas.microsoft.com/office/drawing/2014/main" id="{76398E27-069B-4980-9EA3-CE10A7800F7F}"/>
              </a:ext>
            </a:extLst>
          </p:cNvPr>
          <p:cNvCxnSpPr>
            <a:cxnSpLocks/>
            <a:stCxn id="9" idx="3"/>
          </p:cNvCxnSpPr>
          <p:nvPr/>
        </p:nvCxnSpPr>
        <p:spPr>
          <a:xfrm flipV="1">
            <a:off x="5871299" y="3826113"/>
            <a:ext cx="839927" cy="31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Connecteur droit avec flèche 34">
            <a:extLst>
              <a:ext uri="{FF2B5EF4-FFF2-40B4-BE49-F238E27FC236}">
                <a16:creationId xmlns:a16="http://schemas.microsoft.com/office/drawing/2014/main" id="{8000DE34-3F5F-41E9-9F25-27269C10DE42}"/>
              </a:ext>
            </a:extLst>
          </p:cNvPr>
          <p:cNvCxnSpPr>
            <a:cxnSpLocks/>
            <a:stCxn id="16" idx="3"/>
          </p:cNvCxnSpPr>
          <p:nvPr/>
        </p:nvCxnSpPr>
        <p:spPr>
          <a:xfrm>
            <a:off x="7856398" y="5573601"/>
            <a:ext cx="8399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5F6850C2-9096-4641-928A-4B7EED72C383}"/>
              </a:ext>
            </a:extLst>
          </p:cNvPr>
          <p:cNvSpPr/>
          <p:nvPr/>
        </p:nvSpPr>
        <p:spPr>
          <a:xfrm>
            <a:off x="10535150" y="3362325"/>
            <a:ext cx="1439999" cy="263314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a:t>{(0,0):False}</a:t>
            </a:r>
            <a:endParaRPr lang="en-GB" dirty="0"/>
          </a:p>
        </p:txBody>
      </p:sp>
      <p:sp>
        <p:nvSpPr>
          <p:cNvPr id="40" name="Rectangle 39">
            <a:extLst>
              <a:ext uri="{FF2B5EF4-FFF2-40B4-BE49-F238E27FC236}">
                <a16:creationId xmlns:a16="http://schemas.microsoft.com/office/drawing/2014/main" id="{99F77451-DDDD-4A5E-ADBA-AFD543B83329}"/>
              </a:ext>
            </a:extLst>
          </p:cNvPr>
          <p:cNvSpPr/>
          <p:nvPr/>
        </p:nvSpPr>
        <p:spPr>
          <a:xfrm>
            <a:off x="6736850" y="3353113"/>
            <a:ext cx="1439999" cy="92381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dirty="0"/>
              <a:t>{(1,2):False}</a:t>
            </a:r>
            <a:endParaRPr lang="en-GB" dirty="0"/>
          </a:p>
        </p:txBody>
      </p:sp>
      <p:cxnSp>
        <p:nvCxnSpPr>
          <p:cNvPr id="41" name="Connecteur droit avec flèche 40">
            <a:extLst>
              <a:ext uri="{FF2B5EF4-FFF2-40B4-BE49-F238E27FC236}">
                <a16:creationId xmlns:a16="http://schemas.microsoft.com/office/drawing/2014/main" id="{CC7E1AB7-7C31-4117-B61C-84DE800B3A03}"/>
              </a:ext>
            </a:extLst>
          </p:cNvPr>
          <p:cNvCxnSpPr>
            <a:cxnSpLocks/>
            <a:stCxn id="40" idx="3"/>
          </p:cNvCxnSpPr>
          <p:nvPr/>
        </p:nvCxnSpPr>
        <p:spPr>
          <a:xfrm>
            <a:off x="8176849" y="3815020"/>
            <a:ext cx="23583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668E95F3-76A5-4EF0-9EBA-A5E56699DEF5}"/>
              </a:ext>
            </a:extLst>
          </p:cNvPr>
          <p:cNvSpPr/>
          <p:nvPr/>
        </p:nvSpPr>
        <p:spPr>
          <a:xfrm>
            <a:off x="8723175" y="5083134"/>
            <a:ext cx="1302752" cy="92381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dirty="0"/>
              <a:t>{(2,1):False}</a:t>
            </a:r>
            <a:endParaRPr lang="en-GB" dirty="0"/>
          </a:p>
        </p:txBody>
      </p:sp>
      <p:cxnSp>
        <p:nvCxnSpPr>
          <p:cNvPr id="47" name="Connecteur droit avec flèche 46">
            <a:extLst>
              <a:ext uri="{FF2B5EF4-FFF2-40B4-BE49-F238E27FC236}">
                <a16:creationId xmlns:a16="http://schemas.microsoft.com/office/drawing/2014/main" id="{3FCF59E9-4BCC-4134-A954-CB0ED82E39F5}"/>
              </a:ext>
            </a:extLst>
          </p:cNvPr>
          <p:cNvCxnSpPr>
            <a:cxnSpLocks/>
            <a:stCxn id="44" idx="3"/>
          </p:cNvCxnSpPr>
          <p:nvPr/>
        </p:nvCxnSpPr>
        <p:spPr>
          <a:xfrm>
            <a:off x="10025927" y="5545041"/>
            <a:ext cx="50922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Connecteur : en angle 50">
            <a:extLst>
              <a:ext uri="{FF2B5EF4-FFF2-40B4-BE49-F238E27FC236}">
                <a16:creationId xmlns:a16="http://schemas.microsoft.com/office/drawing/2014/main" id="{43EACD28-C793-4B60-9A57-9145BDBBB896}"/>
              </a:ext>
            </a:extLst>
          </p:cNvPr>
          <p:cNvCxnSpPr>
            <a:stCxn id="38" idx="2"/>
            <a:endCxn id="6" idx="2"/>
          </p:cNvCxnSpPr>
          <p:nvPr/>
        </p:nvCxnSpPr>
        <p:spPr>
          <a:xfrm rot="5400000" flipH="1">
            <a:off x="5939461" y="679776"/>
            <a:ext cx="557328" cy="10074050"/>
          </a:xfrm>
          <a:prstGeom prst="bentConnector3">
            <a:avLst>
              <a:gd name="adj1" fmla="val -111088"/>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8318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a:bodyPr>
          <a:lstStyle/>
          <a:p>
            <a:r>
              <a:rPr lang="en-US" sz="2400" dirty="0"/>
              <a:t>In the game of chess, a queen can move as far as she pleases in any horizontal, vertical, or diagonal direction. The N-Queens Problem is the problem of placing N number of queens on a chessboard with N rows and N columns so no two queens hit each other in a single move.  For no two queen to hit each other they cannot be placed on the same row, column, or diagonal and thus is a requirement for any solution.</a:t>
            </a:r>
          </a:p>
          <a:p>
            <a:r>
              <a:rPr lang="en-US" sz="2400" dirty="0"/>
              <a:t> The algorithms take n as input and compute the number of ways n queens can be placed on an n x n chessboard, while finding the best solution and recording the time taken to find the solutions. </a:t>
            </a:r>
          </a:p>
          <a:p>
            <a:endParaRPr lang="en-US" dirty="0"/>
          </a:p>
        </p:txBody>
      </p:sp>
    </p:spTree>
    <p:extLst>
      <p:ext uri="{BB962C8B-B14F-4D97-AF65-F5344CB8AC3E}">
        <p14:creationId xmlns:p14="http://schemas.microsoft.com/office/powerpoint/2010/main" val="444825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Formal problem statement</a:t>
            </a:r>
          </a:p>
        </p:txBody>
      </p:sp>
      <mc:AlternateContent xmlns:mc="http://schemas.openxmlformats.org/markup-compatibility/2006" xmlns:a14="http://schemas.microsoft.com/office/drawing/2010/main">
        <mc:Choice Requires="a14">
          <p:sp>
            <p:nvSpPr>
              <p:cNvPr id="3" name="Content Placeholder 2"/>
              <p:cNvSpPr>
                <a:spLocks noGrp="1"/>
              </p:cNvSpPr>
              <p:nvPr>
                <p:ph sz="half" idx="1"/>
              </p:nvPr>
            </p:nvSpPr>
            <p:spPr/>
            <p:txBody>
              <a:bodyPr>
                <a:noAutofit/>
              </a:bodyPr>
              <a:lstStyle/>
              <a:p>
                <a:r>
                  <a:rPr lang="en-US" sz="2400" dirty="0"/>
                  <a:t>Let X represent a chessboard of size N x N. Let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charset="0"/>
                          </a:rPr>
                          <m:t>𝑥</m:t>
                        </m:r>
                      </m:e>
                      <m:sub>
                        <m:r>
                          <a:rPr lang="en-US" sz="2400" i="1">
                            <a:latin typeface="Cambria Math" charset="0"/>
                          </a:rPr>
                          <m:t>𝑖</m:t>
                        </m:r>
                        <m:r>
                          <a:rPr lang="en-US" sz="2400" i="1">
                            <a:latin typeface="Cambria Math" charset="0"/>
                          </a:rPr>
                          <m:t>,</m:t>
                        </m:r>
                        <m:r>
                          <a:rPr lang="en-US" sz="2400" i="1">
                            <a:latin typeface="Cambria Math" charset="0"/>
                          </a:rPr>
                          <m:t>𝑗</m:t>
                        </m:r>
                      </m:sub>
                    </m:sSub>
                  </m:oMath>
                </a14:m>
                <a:r>
                  <a:rPr lang="en-US" sz="2400" dirty="0"/>
                  <a:t> represent a square on the board at the </a:t>
                </a:r>
                <a14:m>
                  <m:oMath xmlns:m="http://schemas.openxmlformats.org/officeDocument/2006/math">
                    <m:sSup>
                      <m:sSupPr>
                        <m:ctrlPr>
                          <a:rPr lang="en-US" sz="2400" i="1">
                            <a:latin typeface="Cambria Math" panose="02040503050406030204" pitchFamily="18" charset="0"/>
                          </a:rPr>
                        </m:ctrlPr>
                      </m:sSupPr>
                      <m:e>
                        <m:r>
                          <a:rPr lang="en-US" sz="2400" i="1">
                            <a:latin typeface="Cambria Math" charset="0"/>
                          </a:rPr>
                          <m:t>𝑖</m:t>
                        </m:r>
                      </m:e>
                      <m:sup>
                        <m:r>
                          <a:rPr lang="en-US" sz="2400" i="1">
                            <a:latin typeface="Cambria Math" charset="0"/>
                          </a:rPr>
                          <m:t>𝑡h</m:t>
                        </m:r>
                      </m:sup>
                    </m:sSup>
                  </m:oMath>
                </a14:m>
                <a:r>
                  <a:rPr lang="en-US" sz="2400" dirty="0"/>
                  <a:t> row and the </a:t>
                </a:r>
                <a14:m>
                  <m:oMath xmlns:m="http://schemas.openxmlformats.org/officeDocument/2006/math">
                    <m:sSup>
                      <m:sSupPr>
                        <m:ctrlPr>
                          <a:rPr lang="en-US" sz="2400" i="1">
                            <a:latin typeface="Cambria Math" panose="02040503050406030204" pitchFamily="18" charset="0"/>
                          </a:rPr>
                        </m:ctrlPr>
                      </m:sSupPr>
                      <m:e>
                        <m:r>
                          <a:rPr lang="en-US" sz="2400" i="1">
                            <a:latin typeface="Cambria Math" charset="0"/>
                          </a:rPr>
                          <m:t>𝑗</m:t>
                        </m:r>
                      </m:e>
                      <m:sup>
                        <m:r>
                          <a:rPr lang="en-US" sz="2400" i="1">
                            <a:latin typeface="Cambria Math" charset="0"/>
                          </a:rPr>
                          <m:t>𝑡h</m:t>
                        </m:r>
                      </m:sup>
                    </m:sSup>
                  </m:oMath>
                </a14:m>
                <a:r>
                  <a:rPr lang="en-US" sz="2400" dirty="0"/>
                  <a:t> column.</a:t>
                </a:r>
              </a:p>
              <a:p>
                <a:pPr marL="0" indent="0">
                  <a:buNone/>
                </a:pPr>
                <a14:m>
                  <m:oMathPara xmlns:m="http://schemas.openxmlformats.org/officeDocument/2006/math">
                    <m:oMathParaPr>
                      <m:jc m:val="center"/>
                    </m:oMathParaPr>
                    <m:oMath xmlns:m="http://schemas.openxmlformats.org/officeDocument/2006/math">
                      <m:r>
                        <a:rPr lang="en-US" sz="2400" b="0" i="1" smtClean="0">
                          <a:latin typeface="Cambria Math" charset="0"/>
                        </a:rPr>
                        <m:t> </m:t>
                      </m:r>
                      <m:nary>
                        <m:naryPr>
                          <m:chr m:val="∑"/>
                          <m:supHide m:val="on"/>
                          <m:ctrlPr>
                            <a:rPr lang="en-US" sz="2400" i="1">
                              <a:latin typeface="Cambria Math" panose="02040503050406030204" pitchFamily="18" charset="0"/>
                            </a:rPr>
                          </m:ctrlPr>
                        </m:naryPr>
                        <m:sub>
                          <m:d>
                            <m:dPr>
                              <m:ctrlPr>
                                <a:rPr lang="en-US" sz="2400" i="1">
                                  <a:latin typeface="Cambria Math" panose="02040503050406030204" pitchFamily="18" charset="0"/>
                                </a:rPr>
                              </m:ctrlPr>
                            </m:dPr>
                            <m:e>
                              <m:r>
                                <a:rPr lang="en-US" sz="2400" i="1">
                                  <a:latin typeface="Cambria Math" charset="0"/>
                                </a:rPr>
                                <m:t>𝑖</m:t>
                              </m:r>
                              <m:r>
                                <a:rPr lang="en-US" sz="2400" i="1">
                                  <a:latin typeface="Cambria Math" charset="0"/>
                                </a:rPr>
                                <m:t>, </m:t>
                              </m:r>
                              <m:r>
                                <a:rPr lang="en-US" sz="2400" i="1">
                                  <a:latin typeface="Cambria Math" charset="0"/>
                                </a:rPr>
                                <m:t>𝑗</m:t>
                              </m:r>
                            </m:e>
                          </m:d>
                          <m:r>
                            <a:rPr lang="en-US" sz="2400" i="1">
                              <a:latin typeface="Cambria Math" charset="0"/>
                            </a:rPr>
                            <m:t>∈ </m:t>
                          </m:r>
                          <m:r>
                            <a:rPr lang="en-US" sz="2400" i="1">
                              <a:latin typeface="Cambria Math" charset="0"/>
                            </a:rPr>
                            <m:t>𝑠𝑞𝑢𝑎𝑟𝑒𝑠</m:t>
                          </m:r>
                        </m:sub>
                        <m:sup/>
                        <m:e>
                          <m:sSub>
                            <m:sSubPr>
                              <m:ctrlPr>
                                <a:rPr lang="en-US" sz="2400" i="1">
                                  <a:latin typeface="Cambria Math" panose="02040503050406030204" pitchFamily="18" charset="0"/>
                                </a:rPr>
                              </m:ctrlPr>
                            </m:sSubPr>
                            <m:e>
                              <m:r>
                                <a:rPr lang="en-US" sz="2400" i="1">
                                  <a:latin typeface="Cambria Math" charset="0"/>
                                </a:rPr>
                                <m:t>𝑥</m:t>
                              </m:r>
                            </m:e>
                            <m:sub>
                              <m:r>
                                <a:rPr lang="en-US" sz="2400" i="1">
                                  <a:latin typeface="Cambria Math" charset="0"/>
                                </a:rPr>
                                <m:t>𝑖𝑗</m:t>
                              </m:r>
                            </m:sub>
                          </m:sSub>
                          <m:r>
                            <a:rPr lang="en-US" sz="2400" i="1">
                              <a:latin typeface="Cambria Math" charset="0"/>
                            </a:rPr>
                            <m:t>=</m:t>
                          </m:r>
                          <m:r>
                            <a:rPr lang="en-US" sz="2400" i="1">
                              <a:latin typeface="Cambria Math" charset="0"/>
                            </a:rPr>
                            <m:t>𝑁</m:t>
                          </m:r>
                        </m:e>
                      </m:nary>
                    </m:oMath>
                  </m:oMathPara>
                </a14:m>
                <a:endParaRPr lang="en-US" sz="2400" dirty="0"/>
              </a:p>
              <a:p>
                <a:r>
                  <a:rPr lang="en-US" sz="2400" dirty="0"/>
                  <a:t>Sets the number of queens to n and ensures all are placed on the chessboard.</a:t>
                </a:r>
              </a:p>
            </p:txBody>
          </p:sp>
        </mc:Choice>
        <mc:Fallback xmlns="">
          <p:sp>
            <p:nvSpPr>
              <p:cNvPr id="3" name="Content Placeholder 2"/>
              <p:cNvSpPr>
                <a:spLocks noGrp="1" noRot="1" noChangeAspect="1" noMove="1" noResize="1" noEditPoints="1" noAdjustHandles="1" noChangeArrowheads="1" noChangeShapeType="1" noTextEdit="1"/>
              </p:cNvSpPr>
              <p:nvPr>
                <p:ph sz="half" idx="1"/>
              </p:nvPr>
            </p:nvSpPr>
            <p:spPr>
              <a:blipFill rotWithShape="0">
                <a:blip r:embed="rId3"/>
                <a:stretch>
                  <a:fillRect l="-1709" t="-4341" r="-1709" b="-684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Content Placeholder 3"/>
              <p:cNvSpPr>
                <a:spLocks noGrp="1"/>
              </p:cNvSpPr>
              <p:nvPr>
                <p:ph sz="half" idx="2"/>
              </p:nvPr>
            </p:nvSpPr>
            <p:spPr>
              <a:xfrm>
                <a:off x="5681136" y="2065867"/>
                <a:ext cx="6251784" cy="4362642"/>
              </a:xfrm>
            </p:spPr>
            <p:txBody>
              <a:bodyPr>
                <a:normAutofit fontScale="25000" lnSpcReduction="20000"/>
              </a:bodyPr>
              <a:lstStyle/>
              <a:p>
                <a:pPr>
                  <a:buFont typeface="Wingdings" charset="2"/>
                  <a:buChar char="§"/>
                </a:pPr>
                <a:r>
                  <a:rPr lang="en-US" sz="8000" dirty="0"/>
                  <a:t>Check that two queens are not on the same column.</a:t>
                </a:r>
              </a:p>
              <a:p>
                <a:pPr>
                  <a:buFont typeface="Wingdings" charset="2"/>
                  <a:buChar char="§"/>
                </a:pPr>
                <a:r>
                  <a:rPr lang="en-US" sz="8000" dirty="0"/>
                  <a:t>Check that two queens are not on the same row.</a:t>
                </a:r>
              </a:p>
              <a:p>
                <a:pPr>
                  <a:buFont typeface="Wingdings" charset="2"/>
                  <a:buChar char="§"/>
                </a:pPr>
                <a:r>
                  <a:rPr lang="en-US" sz="8000" dirty="0"/>
                  <a:t>Check if more than one queen is on the same diagonals in opposing directions.</a:t>
                </a:r>
              </a:p>
              <a:p>
                <a:pPr>
                  <a:buFont typeface="Wingdings" charset="2"/>
                  <a:buChar char="§"/>
                </a:pPr>
                <a:endParaRPr lang="en-US" sz="8000" dirty="0"/>
              </a:p>
              <a:p>
                <a:pPr marL="0" indent="0">
                  <a:buNone/>
                </a:pPr>
                <a:r>
                  <a:rPr lang="en-US" sz="8000" dirty="0"/>
                  <a:t>Given sets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𝑆</m:t>
                        </m:r>
                      </m:e>
                      <m:sub>
                        <m:r>
                          <a:rPr lang="en-US" sz="8000" i="1">
                            <a:latin typeface="Cambria Math" panose="02040503050406030204" pitchFamily="18" charset="0"/>
                          </a:rPr>
                          <m:t>1</m:t>
                        </m:r>
                      </m:sub>
                    </m:sSub>
                  </m:oMath>
                </a14:m>
                <a:r>
                  <a:rPr lang="en-US" sz="8000" dirty="0"/>
                  <a:t>,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𝑆</m:t>
                        </m:r>
                      </m:e>
                      <m:sub>
                        <m:r>
                          <a:rPr lang="en-US" sz="8000" i="1">
                            <a:latin typeface="Cambria Math" panose="02040503050406030204" pitchFamily="18" charset="0"/>
                          </a:rPr>
                          <m:t>2</m:t>
                        </m:r>
                      </m:sub>
                    </m:sSub>
                  </m:oMath>
                </a14:m>
                <a:r>
                  <a:rPr lang="en-US" sz="8000" dirty="0"/>
                  <a:t>, … ,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𝑆</m:t>
                        </m:r>
                      </m:e>
                      <m:sub>
                        <m:r>
                          <a:rPr lang="en-US" sz="8000" i="1">
                            <a:latin typeface="Cambria Math" panose="02040503050406030204" pitchFamily="18" charset="0"/>
                          </a:rPr>
                          <m:t>𝑛</m:t>
                        </m:r>
                      </m:sub>
                    </m:sSub>
                  </m:oMath>
                </a14:m>
                <a:r>
                  <a:rPr lang="en-US" sz="8000" dirty="0"/>
                  <a:t> of values X with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𝑚</m:t>
                        </m:r>
                      </m:e>
                      <m:sub>
                        <m:r>
                          <a:rPr lang="en-US" sz="8000" i="1">
                            <a:latin typeface="Cambria Math" panose="02040503050406030204" pitchFamily="18" charset="0"/>
                          </a:rPr>
                          <m:t>1</m:t>
                        </m:r>
                      </m:sub>
                    </m:sSub>
                  </m:oMath>
                </a14:m>
                <a:r>
                  <a:rPr lang="en-US" sz="8000" dirty="0"/>
                  <a:t>,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𝑚</m:t>
                        </m:r>
                      </m:e>
                      <m:sub>
                        <m:r>
                          <a:rPr lang="en-US" sz="8000" i="1">
                            <a:latin typeface="Cambria Math" panose="02040503050406030204" pitchFamily="18" charset="0"/>
                          </a:rPr>
                          <m:t>2</m:t>
                        </m:r>
                      </m:sub>
                    </m:sSub>
                  </m:oMath>
                </a14:m>
                <a:r>
                  <a:rPr lang="en-US" sz="8000" dirty="0"/>
                  <a:t>, … ,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𝑚</m:t>
                        </m:r>
                      </m:e>
                      <m:sub>
                        <m:r>
                          <a:rPr lang="en-US" sz="8000" i="1">
                            <a:latin typeface="Cambria Math" panose="02040503050406030204" pitchFamily="18" charset="0"/>
                          </a:rPr>
                          <m:t>𝑛</m:t>
                        </m:r>
                      </m:sub>
                    </m:sSub>
                  </m:oMath>
                </a14:m>
                <a:r>
                  <a:rPr lang="en-US" sz="8000" dirty="0"/>
                  <a:t> values in the sets.</a:t>
                </a:r>
              </a:p>
              <a:p>
                <a:pPr marL="0" indent="0">
                  <a:buNone/>
                </a:pPr>
                <a:r>
                  <a:rPr lang="en-US" sz="8000" dirty="0"/>
                  <a:t>We are trying to find a solution vector X =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𝑥</m:t>
                        </m:r>
                      </m:e>
                      <m:sub>
                        <m:r>
                          <a:rPr lang="en-US" sz="8000" i="1">
                            <a:latin typeface="Cambria Math" panose="02040503050406030204" pitchFamily="18" charset="0"/>
                          </a:rPr>
                          <m:t>1</m:t>
                        </m:r>
                      </m:sub>
                    </m:sSub>
                  </m:oMath>
                </a14:m>
                <a:r>
                  <a:rPr lang="en-US" sz="8000" dirty="0"/>
                  <a:t>,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𝑥</m:t>
                        </m:r>
                      </m:e>
                      <m:sub>
                        <m:r>
                          <a:rPr lang="en-US" sz="8000" i="1">
                            <a:latin typeface="Cambria Math" panose="02040503050406030204" pitchFamily="18" charset="0"/>
                          </a:rPr>
                          <m:t>2</m:t>
                        </m:r>
                      </m:sub>
                    </m:sSub>
                  </m:oMath>
                </a14:m>
                <a:r>
                  <a:rPr lang="en-US" sz="8000" dirty="0"/>
                  <a:t>, … ,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𝑥</m:t>
                        </m:r>
                      </m:e>
                      <m:sub>
                        <m:r>
                          <a:rPr lang="en-US" sz="8000" i="1">
                            <a:latin typeface="Cambria Math" panose="02040503050406030204" pitchFamily="18" charset="0"/>
                          </a:rPr>
                          <m:t>𝑛</m:t>
                        </m:r>
                      </m:sub>
                    </m:sSub>
                  </m:oMath>
                </a14:m>
                <a:r>
                  <a:rPr lang="en-US" sz="8000" dirty="0"/>
                  <a:t>) chosen from the sets out of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𝑚</m:t>
                        </m:r>
                      </m:e>
                      <m:sub>
                        <m:r>
                          <a:rPr lang="en-US" sz="8000" i="1">
                            <a:latin typeface="Cambria Math" panose="02040503050406030204" pitchFamily="18" charset="0"/>
                          </a:rPr>
                          <m:t>1</m:t>
                        </m:r>
                      </m:sub>
                    </m:sSub>
                  </m:oMath>
                </a14:m>
                <a:r>
                  <a:rPr lang="en-US" sz="8000" dirty="0"/>
                  <a:t>,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𝑚</m:t>
                        </m:r>
                      </m:e>
                      <m:sub>
                        <m:r>
                          <a:rPr lang="en-US" sz="8000" i="1">
                            <a:latin typeface="Cambria Math" panose="02040503050406030204" pitchFamily="18" charset="0"/>
                          </a:rPr>
                          <m:t>2</m:t>
                        </m:r>
                      </m:sub>
                    </m:sSub>
                  </m:oMath>
                </a14:m>
                <a:r>
                  <a:rPr lang="en-US" sz="8000" dirty="0"/>
                  <a:t>, … , </a:t>
                </a:r>
                <a14:m>
                  <m:oMath xmlns:m="http://schemas.openxmlformats.org/officeDocument/2006/math">
                    <m:sSub>
                      <m:sSubPr>
                        <m:ctrlPr>
                          <a:rPr lang="en-US" sz="8000" i="1">
                            <a:latin typeface="Cambria Math" panose="02040503050406030204" pitchFamily="18" charset="0"/>
                          </a:rPr>
                        </m:ctrlPr>
                      </m:sSubPr>
                      <m:e>
                        <m:r>
                          <a:rPr lang="en-US" sz="8000" i="1">
                            <a:latin typeface="Cambria Math" panose="02040503050406030204" pitchFamily="18" charset="0"/>
                          </a:rPr>
                          <m:t>𝑚</m:t>
                        </m:r>
                      </m:e>
                      <m:sub>
                        <m:r>
                          <a:rPr lang="en-US" sz="8000" i="1">
                            <a:latin typeface="Cambria Math" panose="02040503050406030204" pitchFamily="18" charset="0"/>
                          </a:rPr>
                          <m:t>𝑛</m:t>
                        </m:r>
                      </m:sub>
                    </m:sSub>
                  </m:oMath>
                </a14:m>
                <a:r>
                  <a:rPr lang="en-US" sz="8000" dirty="0"/>
                  <a:t> possible candidates that will satisfy the constraints in a criterion function F(X).</a:t>
                </a:r>
              </a:p>
              <a:p>
                <a:pPr>
                  <a:buFont typeface="Wingdings" charset="2"/>
                  <a:buChar char="§"/>
                </a:pPr>
                <a:endParaRPr lang="en-US" sz="8000" dirty="0"/>
              </a:p>
              <a:p>
                <a:endParaRPr lang="en-US" dirty="0"/>
              </a:p>
            </p:txBody>
          </p:sp>
        </mc:Choice>
        <mc:Fallback xmlns="">
          <p:sp>
            <p:nvSpPr>
              <p:cNvPr id="4" name="Content Placeholder 3"/>
              <p:cNvSpPr>
                <a:spLocks noGrp="1" noRot="1" noChangeAspect="1" noMove="1" noResize="1" noEditPoints="1" noAdjustHandles="1" noChangeArrowheads="1" noChangeShapeType="1" noTextEdit="1"/>
              </p:cNvSpPr>
              <p:nvPr>
                <p:ph sz="half" idx="2"/>
              </p:nvPr>
            </p:nvSpPr>
            <p:spPr>
              <a:xfrm>
                <a:off x="5681136" y="2065867"/>
                <a:ext cx="6251784" cy="4362642"/>
              </a:xfrm>
              <a:blipFill rotWithShape="0">
                <a:blip r:embed="rId4"/>
                <a:stretch>
                  <a:fillRect l="-1072" r="-585"/>
                </a:stretch>
              </a:blipFill>
            </p:spPr>
            <p:txBody>
              <a:bodyPr/>
              <a:lstStyle/>
              <a:p>
                <a:r>
                  <a:rPr lang="en-US">
                    <a:noFill/>
                  </a:rPr>
                  <a:t> </a:t>
                </a:r>
              </a:p>
            </p:txBody>
          </p:sp>
        </mc:Fallback>
      </mc:AlternateContent>
    </p:spTree>
    <p:extLst>
      <p:ext uri="{BB962C8B-B14F-4D97-AF65-F5344CB8AC3E}">
        <p14:creationId xmlns:p14="http://schemas.microsoft.com/office/powerpoint/2010/main" val="801177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Coding the solution</a:t>
            </a:r>
          </a:p>
        </p:txBody>
      </p:sp>
    </p:spTree>
    <p:extLst>
      <p:ext uri="{BB962C8B-B14F-4D97-AF65-F5344CB8AC3E}">
        <p14:creationId xmlns:p14="http://schemas.microsoft.com/office/powerpoint/2010/main" val="1409899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3"/>
          <a:stretch>
            <a:fillRect/>
          </a:stretch>
        </p:blipFill>
        <p:spPr>
          <a:xfrm>
            <a:off x="2286002" y="550806"/>
            <a:ext cx="7727420" cy="5795565"/>
          </a:xfrm>
          <a:prstGeom prst="rect">
            <a:avLst/>
          </a:prstGeom>
        </p:spPr>
      </p:pic>
    </p:spTree>
    <p:extLst>
      <p:ext uri="{BB962C8B-B14F-4D97-AF65-F5344CB8AC3E}">
        <p14:creationId xmlns:p14="http://schemas.microsoft.com/office/powerpoint/2010/main" val="1883397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 and bound Algorithm</a:t>
            </a:r>
          </a:p>
        </p:txBody>
      </p:sp>
      <p:sp>
        <p:nvSpPr>
          <p:cNvPr id="6" name="Rectangle : coins arrondis 5">
            <a:extLst>
              <a:ext uri="{FF2B5EF4-FFF2-40B4-BE49-F238E27FC236}">
                <a16:creationId xmlns:a16="http://schemas.microsoft.com/office/drawing/2014/main" id="{1D7B5E5D-ABE9-42D7-AF79-90D7ACF02ED0}"/>
              </a:ext>
            </a:extLst>
          </p:cNvPr>
          <p:cNvSpPr/>
          <p:nvPr/>
        </p:nvSpPr>
        <p:spPr>
          <a:xfrm>
            <a:off x="3848100" y="2065866"/>
            <a:ext cx="3579275" cy="2726267"/>
          </a:xfrm>
          <a:prstGeom prst="roundRect">
            <a:avLst/>
          </a:prstGeom>
          <a: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a:stretch>
              <a:fillRect l="-3943" r="-10301" b="13020"/>
            </a:stretch>
          </a:blipFill>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txBody>
          <a:bodyPr/>
          <a:lstStyle/>
          <a:p>
            <a:endParaRPr lang="en-GB" dirty="0"/>
          </a:p>
        </p:txBody>
      </p:sp>
    </p:spTree>
    <p:extLst>
      <p:ext uri="{BB962C8B-B14F-4D97-AF65-F5344CB8AC3E}">
        <p14:creationId xmlns:p14="http://schemas.microsoft.com/office/powerpoint/2010/main" val="402348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 and bound</a:t>
            </a:r>
          </a:p>
        </p:txBody>
      </p:sp>
      <p:sp>
        <p:nvSpPr>
          <p:cNvPr id="3" name="Content Placeholder 2"/>
          <p:cNvSpPr>
            <a:spLocks noGrp="1"/>
          </p:cNvSpPr>
          <p:nvPr>
            <p:ph idx="1"/>
          </p:nvPr>
        </p:nvSpPr>
        <p:spPr/>
        <p:txBody>
          <a:bodyPr>
            <a:normAutofit fontScale="92500"/>
          </a:bodyPr>
          <a:lstStyle/>
          <a:p>
            <a:r>
              <a:rPr lang="en-US" sz="2400" dirty="0"/>
              <a:t>The goal of a B&amp;B algorithm is to find a value </a:t>
            </a:r>
            <a:r>
              <a:rPr lang="en-US" sz="2400" i="1" dirty="0"/>
              <a:t>x</a:t>
            </a:r>
            <a:r>
              <a:rPr lang="en-US" sz="2400" dirty="0"/>
              <a:t> that maximizes or minimizes the value of a real-valued function </a:t>
            </a:r>
            <a:r>
              <a:rPr lang="en-US" sz="2400" i="1" dirty="0"/>
              <a:t>f</a:t>
            </a:r>
            <a:r>
              <a:rPr lang="en-US" sz="2400" dirty="0"/>
              <a:t>(</a:t>
            </a:r>
            <a:r>
              <a:rPr lang="en-US" sz="2400" i="1" dirty="0"/>
              <a:t>X</a:t>
            </a:r>
            <a:r>
              <a:rPr lang="en-US" sz="2400" dirty="0"/>
              <a:t>), among some set </a:t>
            </a:r>
            <a:r>
              <a:rPr lang="en-US" sz="2400" i="1" dirty="0"/>
              <a:t>S</a:t>
            </a:r>
            <a:r>
              <a:rPr lang="en-US" sz="2400" dirty="0"/>
              <a:t> of valid, or possible solutions.</a:t>
            </a:r>
          </a:p>
          <a:p>
            <a:r>
              <a:rPr lang="en-US" sz="2400" dirty="0"/>
              <a:t>It recursively splits the search space into smaller spaces, i.e. branching, then minimizes </a:t>
            </a:r>
            <a:r>
              <a:rPr lang="en-US" sz="2400" i="1" dirty="0"/>
              <a:t>f</a:t>
            </a:r>
            <a:r>
              <a:rPr lang="en-US" sz="2400" dirty="0"/>
              <a:t>(</a:t>
            </a:r>
            <a:r>
              <a:rPr lang="en-US" sz="2400" i="1" dirty="0"/>
              <a:t>X</a:t>
            </a:r>
            <a:r>
              <a:rPr lang="en-US" sz="2400" dirty="0"/>
              <a:t>) on these smaller spaces</a:t>
            </a:r>
            <a:r>
              <a:rPr lang="en-US" sz="2400" i="1" dirty="0"/>
              <a:t>.</a:t>
            </a:r>
          </a:p>
          <a:p>
            <a:r>
              <a:rPr lang="en-US" sz="2400" dirty="0"/>
              <a:t>To improve on the performance of backtracking, it keeps track of bounds on the minimum that it is trying to find, and uses these bounds to "prune" the search space, eliminating candidate solutions that it can prove will not contain an optimal solution.</a:t>
            </a:r>
          </a:p>
          <a:p>
            <a:r>
              <a:rPr lang="en-US" sz="2400" dirty="0"/>
              <a:t>O(n!)</a:t>
            </a:r>
          </a:p>
          <a:p>
            <a:endParaRPr lang="en-US" sz="2400" dirty="0"/>
          </a:p>
        </p:txBody>
      </p:sp>
    </p:spTree>
    <p:extLst>
      <p:ext uri="{BB962C8B-B14F-4D97-AF65-F5344CB8AC3E}">
        <p14:creationId xmlns:p14="http://schemas.microsoft.com/office/powerpoint/2010/main" val="174637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 and bound: Implementation </a:t>
            </a:r>
          </a:p>
        </p:txBody>
      </p:sp>
      <p:sp>
        <p:nvSpPr>
          <p:cNvPr id="3" name="Content Placeholder 2"/>
          <p:cNvSpPr>
            <a:spLocks noGrp="1"/>
          </p:cNvSpPr>
          <p:nvPr>
            <p:ph idx="1"/>
          </p:nvPr>
        </p:nvSpPr>
        <p:spPr>
          <a:xfrm>
            <a:off x="685801" y="2142067"/>
            <a:ext cx="10131425" cy="4206482"/>
          </a:xfrm>
        </p:spPr>
        <p:txBody>
          <a:bodyPr>
            <a:normAutofit fontScale="25000" lnSpcReduction="20000"/>
          </a:bodyPr>
          <a:lstStyle/>
          <a:p>
            <a:r>
              <a:rPr lang="en-US" sz="6400" dirty="0"/>
              <a:t>We chose to keep Boolean arrays that tell us which rows and which diagonals are occupied.</a:t>
            </a:r>
          </a:p>
          <a:p>
            <a:r>
              <a:rPr lang="en-US" sz="6400" dirty="0"/>
              <a:t>Pre-processing: </a:t>
            </a:r>
          </a:p>
          <a:p>
            <a:pPr lvl="1"/>
            <a:r>
              <a:rPr lang="en-US" sz="6200" dirty="0"/>
              <a:t> Create two N x N matrix one for / diagonal and other one for \ diagonal (slashCode and backslashCode). They are filled so that two queens sharing a same /­diagonal will have the same value in matrix slashCode, and if they share same \ ­diagonal, they will have the same value in backslashCode matrix.</a:t>
            </a:r>
          </a:p>
          <a:p>
            <a:pPr lvl="1">
              <a:lnSpc>
                <a:spcPct val="120000"/>
              </a:lnSpc>
            </a:pPr>
            <a:r>
              <a:rPr lang="en-US" sz="6200" dirty="0"/>
              <a:t>For an N x N matrix, we fill slashCode and backslashCode matrix using:</a:t>
            </a:r>
          </a:p>
          <a:p>
            <a:pPr lvl="2">
              <a:lnSpc>
                <a:spcPct val="120000"/>
              </a:lnSpc>
            </a:pPr>
            <a:r>
              <a:rPr lang="en-US" sz="6000" dirty="0"/>
              <a:t>slashCode[row][col] = row + col</a:t>
            </a:r>
          </a:p>
          <a:p>
            <a:pPr lvl="2">
              <a:lnSpc>
                <a:spcPct val="120000"/>
              </a:lnSpc>
            </a:pPr>
            <a:r>
              <a:rPr lang="en-US" sz="6000" dirty="0"/>
              <a:t>backslashCode[row][col] = row – col + (N-1)  &gt;&gt;&gt; N – 1 used to ensure code is never negative because it must be used in array</a:t>
            </a:r>
            <a:endParaRPr lang="en-US" sz="6400" dirty="0"/>
          </a:p>
          <a:p>
            <a:r>
              <a:rPr lang="en-US" sz="6400" dirty="0"/>
              <a:t>Before queen </a:t>
            </a:r>
            <a:r>
              <a:rPr lang="en-US" sz="6400" dirty="0" err="1"/>
              <a:t>i</a:t>
            </a:r>
            <a:r>
              <a:rPr lang="en-US" sz="6400" dirty="0"/>
              <a:t> is placed on row j, we check whether row j is used (an array holds row data). Then we check whether slash code ( j + </a:t>
            </a:r>
            <a:r>
              <a:rPr lang="en-US" sz="6400" dirty="0" err="1"/>
              <a:t>i</a:t>
            </a:r>
            <a:r>
              <a:rPr lang="en-US" sz="6400" dirty="0"/>
              <a:t> ) or backslash code ( j – </a:t>
            </a:r>
            <a:r>
              <a:rPr lang="en-US" sz="6400" dirty="0" err="1"/>
              <a:t>i</a:t>
            </a:r>
            <a:r>
              <a:rPr lang="en-US" sz="6400" dirty="0"/>
              <a:t> + 7 ) are used (two arrays tell which diagonals are occupied). If yes, then we try a different location for queen </a:t>
            </a:r>
            <a:r>
              <a:rPr lang="en-US" sz="6400" dirty="0" err="1"/>
              <a:t>i</a:t>
            </a:r>
            <a:r>
              <a:rPr lang="en-US" sz="6400" dirty="0"/>
              <a:t>. If not, then we mark the row and the two diagonals as used and do a recursive call on queen </a:t>
            </a:r>
            <a:r>
              <a:rPr lang="en-US" sz="6400" dirty="0" err="1"/>
              <a:t>i</a:t>
            </a:r>
            <a:r>
              <a:rPr lang="en-US" sz="6400" dirty="0"/>
              <a:t> + 1. After the recursive call returns and before we try another position for queen </a:t>
            </a:r>
            <a:r>
              <a:rPr lang="en-US" sz="6400" dirty="0" err="1"/>
              <a:t>i</a:t>
            </a:r>
            <a:r>
              <a:rPr lang="en-US" sz="6400" dirty="0"/>
              <a:t>, we reset the row, slash code and backslash code as unused again.</a:t>
            </a:r>
          </a:p>
          <a:p>
            <a:endParaRPr lang="en-US" sz="2400" dirty="0"/>
          </a:p>
        </p:txBody>
      </p:sp>
    </p:spTree>
    <p:extLst>
      <p:ext uri="{BB962C8B-B14F-4D97-AF65-F5344CB8AC3E}">
        <p14:creationId xmlns:p14="http://schemas.microsoft.com/office/powerpoint/2010/main" val="971885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37392" y="457200"/>
            <a:ext cx="7808685" cy="5856514"/>
          </a:xfrm>
        </p:spPr>
      </p:pic>
    </p:spTree>
    <p:extLst>
      <p:ext uri="{BB962C8B-B14F-4D97-AF65-F5344CB8AC3E}">
        <p14:creationId xmlns:p14="http://schemas.microsoft.com/office/powerpoint/2010/main" val="537071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TotalTime>2507</TotalTime>
  <Words>1954</Words>
  <Application>Microsoft Office PowerPoint</Application>
  <PresentationFormat>Grand écran</PresentationFormat>
  <Paragraphs>127</Paragraphs>
  <Slides>14</Slides>
  <Notes>5</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14</vt:i4>
      </vt:variant>
    </vt:vector>
  </HeadingPairs>
  <TitlesOfParts>
    <vt:vector size="21" baseType="lpstr">
      <vt:lpstr>Arial</vt:lpstr>
      <vt:lpstr>Calibri</vt:lpstr>
      <vt:lpstr>Calibri Light</vt:lpstr>
      <vt:lpstr>Cambria Math</vt:lpstr>
      <vt:lpstr>Consolas</vt:lpstr>
      <vt:lpstr>Wingdings</vt:lpstr>
      <vt:lpstr>Celestial</vt:lpstr>
      <vt:lpstr>The N-queens problem</vt:lpstr>
      <vt:lpstr>introduction</vt:lpstr>
      <vt:lpstr>Formal problem statement</vt:lpstr>
      <vt:lpstr>Coding the solution</vt:lpstr>
      <vt:lpstr>Présentation PowerPoint</vt:lpstr>
      <vt:lpstr>Branch and bound Algorithm</vt:lpstr>
      <vt:lpstr>Branch and bound</vt:lpstr>
      <vt:lpstr>Branch and bound: Implementation </vt:lpstr>
      <vt:lpstr>Présentation PowerPoint</vt:lpstr>
      <vt:lpstr>Python implementation of BB N-queen Solutions</vt:lpstr>
      <vt:lpstr>Python implementation of BB N-queen Solutions</vt:lpstr>
      <vt:lpstr>Python implementation of BB N-queen Solutions</vt:lpstr>
      <vt:lpstr>Python implementation of BB N-queen Solutions</vt:lpstr>
      <vt:lpstr>Introducing Parallel Program into N-QUEENS Problem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N-queens problem</dc:title>
  <dc:creator>Amanda Wilder</dc:creator>
  <cp:lastModifiedBy>kisrawi yassin</cp:lastModifiedBy>
  <cp:revision>187</cp:revision>
  <dcterms:created xsi:type="dcterms:W3CDTF">2018-11-24T03:21:29Z</dcterms:created>
  <dcterms:modified xsi:type="dcterms:W3CDTF">2019-12-12T09:37:33Z</dcterms:modified>
</cp:coreProperties>
</file>

<file path=docProps/thumbnail.jpeg>
</file>